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7"/>
  </p:notesMasterIdLst>
  <p:sldIdLst>
    <p:sldId id="256" r:id="rId2"/>
    <p:sldId id="257" r:id="rId3"/>
    <p:sldId id="258" r:id="rId4"/>
    <p:sldId id="259" r:id="rId5"/>
    <p:sldId id="273" r:id="rId6"/>
    <p:sldId id="260" r:id="rId7"/>
    <p:sldId id="274" r:id="rId8"/>
    <p:sldId id="261" r:id="rId9"/>
    <p:sldId id="275" r:id="rId10"/>
    <p:sldId id="262" r:id="rId11"/>
    <p:sldId id="276" r:id="rId12"/>
    <p:sldId id="277" r:id="rId13"/>
    <p:sldId id="263" r:id="rId14"/>
    <p:sldId id="278" r:id="rId15"/>
    <p:sldId id="279" r:id="rId16"/>
    <p:sldId id="280" r:id="rId17"/>
    <p:sldId id="281" r:id="rId18"/>
    <p:sldId id="265" r:id="rId19"/>
    <p:sldId id="266" r:id="rId20"/>
    <p:sldId id="267" r:id="rId21"/>
    <p:sldId id="268" r:id="rId22"/>
    <p:sldId id="269" r:id="rId23"/>
    <p:sldId id="270" r:id="rId24"/>
    <p:sldId id="271" r:id="rId25"/>
    <p:sldId id="272" r:id="rId26"/>
  </p:sldIdLst>
  <p:sldSz cx="12192000" cy="6858000"/>
  <p:notesSz cx="6858000" cy="9144000"/>
  <p:embeddedFontLst>
    <p:embeddedFont>
      <p:font typeface="Bahnschrift SemiCondensed" panose="020B0502040204020203" pitchFamily="34" charset="0"/>
      <p:regular r:id="rId28"/>
      <p:bold r:id="rId29"/>
    </p:embeddedFont>
    <p:embeddedFont>
      <p:font typeface="Helvetica Neue" panose="020B0604020202020204" charset="0"/>
      <p:regular r:id="rId30"/>
      <p:bold r:id="rId31"/>
      <p:italic r:id="rId32"/>
      <p:boldItalic r:id="rId33"/>
    </p:embeddedFont>
    <p:embeddedFont>
      <p:font typeface="Trebuchet MS" panose="020B0603020202020204"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8" roundtripDataSignature="AMtx7miPHry7NFfT23ZxH5nlQgfMOi94e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8471DF-2341-40CC-9DD6-8C864B4709AD}" v="22" dt="2025-03-18T17:52:56.080"/>
    <p1510:client id="{EEFEB1BF-BC44-4A3B-BCE6-34F9EA9C5B95}" v="508" dt="2025-03-19T16:19:35.5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customschemas.google.com/relationships/presentationmetadata" Target="metadata"/></Relationships>
</file>

<file path=ppt/media/image1.png>
</file>

<file path=ppt/media/image10.jpeg>
</file>

<file path=ppt/media/image11.jpeg>
</file>

<file path=ppt/media/image12.jpeg>
</file>

<file path=ppt/media/image2.png>
</file>

<file path=ppt/media/image3.png>
</file>

<file path=ppt/media/image4.png>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400"/>
              </a:spcBef>
              <a:spcAft>
                <a:spcPts val="0"/>
              </a:spcAft>
              <a:buSzPts val="1400"/>
              <a:buNone/>
              <a:defRPr sz="1200" b="0" i="0" u="none" strike="noStrike" cap="none">
                <a:solidFill>
                  <a:srgbClr val="000000"/>
                </a:solidFill>
                <a:latin typeface="Arial"/>
                <a:ea typeface="Arial"/>
                <a:cs typeface="Arial"/>
                <a:sym typeface="Arial"/>
              </a:defRPr>
            </a:lvl1pPr>
            <a:lvl2pPr marL="914400" marR="0" lvl="1" indent="-228600" algn="l" rtl="0">
              <a:spcBef>
                <a:spcPts val="400"/>
              </a:spcBef>
              <a:spcAft>
                <a:spcPts val="0"/>
              </a:spcAft>
              <a:buSzPts val="1400"/>
              <a:buNone/>
              <a:defRPr sz="1200" b="0" i="0" u="none" strike="noStrike" cap="none">
                <a:solidFill>
                  <a:srgbClr val="000000"/>
                </a:solidFill>
                <a:latin typeface="Arial"/>
                <a:ea typeface="Arial"/>
                <a:cs typeface="Arial"/>
                <a:sym typeface="Arial"/>
              </a:defRPr>
            </a:lvl2pPr>
            <a:lvl3pPr marL="1371600" marR="0" lvl="2" indent="-228600" algn="l" rtl="0">
              <a:spcBef>
                <a:spcPts val="400"/>
              </a:spcBef>
              <a:spcAft>
                <a:spcPts val="0"/>
              </a:spcAft>
              <a:buSzPts val="1400"/>
              <a:buNone/>
              <a:defRPr sz="1200" b="0" i="0" u="none" strike="noStrike" cap="none">
                <a:solidFill>
                  <a:srgbClr val="000000"/>
                </a:solidFill>
                <a:latin typeface="Arial"/>
                <a:ea typeface="Arial"/>
                <a:cs typeface="Arial"/>
                <a:sym typeface="Arial"/>
              </a:defRPr>
            </a:lvl3pPr>
            <a:lvl4pPr marL="1828800" marR="0" lvl="3" indent="-228600" algn="l" rtl="0">
              <a:spcBef>
                <a:spcPts val="400"/>
              </a:spcBef>
              <a:spcAft>
                <a:spcPts val="0"/>
              </a:spcAft>
              <a:buSzPts val="1400"/>
              <a:buNone/>
              <a:defRPr sz="1200" b="0" i="0" u="none" strike="noStrike" cap="none">
                <a:solidFill>
                  <a:srgbClr val="000000"/>
                </a:solidFill>
                <a:latin typeface="Arial"/>
                <a:ea typeface="Arial"/>
                <a:cs typeface="Arial"/>
                <a:sym typeface="Arial"/>
              </a:defRPr>
            </a:lvl4pPr>
            <a:lvl5pPr marL="2286000" marR="0" lvl="4" indent="-228600" algn="l" rtl="0">
              <a:spcBef>
                <a:spcPts val="400"/>
              </a:spcBef>
              <a:spcAft>
                <a:spcPts val="0"/>
              </a:spcAft>
              <a:buSzPts val="1400"/>
              <a:buNone/>
              <a:defRPr sz="1200" b="0" i="0" u="none" strike="noStrike" cap="none">
                <a:solidFill>
                  <a:srgbClr val="000000"/>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159" name="Google Shape;15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10" name="Google Shape;21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a:extLst>
            <a:ext uri="{FF2B5EF4-FFF2-40B4-BE49-F238E27FC236}">
              <a16:creationId xmlns:a16="http://schemas.microsoft.com/office/drawing/2014/main" id="{378A1583-0AD1-9C08-1DF2-3FE009D03804}"/>
            </a:ext>
          </a:extLst>
        </p:cNvPr>
        <p:cNvGrpSpPr/>
        <p:nvPr/>
      </p:nvGrpSpPr>
      <p:grpSpPr>
        <a:xfrm>
          <a:off x="0" y="0"/>
          <a:ext cx="0" cy="0"/>
          <a:chOff x="0" y="0"/>
          <a:chExt cx="0" cy="0"/>
        </a:xfrm>
      </p:grpSpPr>
      <p:sp>
        <p:nvSpPr>
          <p:cNvPr id="209" name="Google Shape;209;p7:notes">
            <a:extLst>
              <a:ext uri="{FF2B5EF4-FFF2-40B4-BE49-F238E27FC236}">
                <a16:creationId xmlns:a16="http://schemas.microsoft.com/office/drawing/2014/main" id="{65072B64-78E0-A99A-3A53-A723195F1F1F}"/>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10" name="Google Shape;210;p7:notes">
            <a:extLst>
              <a:ext uri="{FF2B5EF4-FFF2-40B4-BE49-F238E27FC236}">
                <a16:creationId xmlns:a16="http://schemas.microsoft.com/office/drawing/2014/main" id="{8CCA5CCA-6B9C-8067-E0ED-9EF2729C1B4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42201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a:extLst>
            <a:ext uri="{FF2B5EF4-FFF2-40B4-BE49-F238E27FC236}">
              <a16:creationId xmlns:a16="http://schemas.microsoft.com/office/drawing/2014/main" id="{CF8C05ED-37EE-43FD-5352-4D6D9F84684C}"/>
            </a:ext>
          </a:extLst>
        </p:cNvPr>
        <p:cNvGrpSpPr/>
        <p:nvPr/>
      </p:nvGrpSpPr>
      <p:grpSpPr>
        <a:xfrm>
          <a:off x="0" y="0"/>
          <a:ext cx="0" cy="0"/>
          <a:chOff x="0" y="0"/>
          <a:chExt cx="0" cy="0"/>
        </a:xfrm>
      </p:grpSpPr>
      <p:sp>
        <p:nvSpPr>
          <p:cNvPr id="209" name="Google Shape;209;p7:notes">
            <a:extLst>
              <a:ext uri="{FF2B5EF4-FFF2-40B4-BE49-F238E27FC236}">
                <a16:creationId xmlns:a16="http://schemas.microsoft.com/office/drawing/2014/main" id="{E5FFFE3D-4C48-E4A8-D32F-28C8109EEBE9}"/>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10" name="Google Shape;210;p7:notes">
            <a:extLst>
              <a:ext uri="{FF2B5EF4-FFF2-40B4-BE49-F238E27FC236}">
                <a16:creationId xmlns:a16="http://schemas.microsoft.com/office/drawing/2014/main" id="{385D96D3-7F61-30D7-37E9-A36E16AD3A6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102653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19" name="Google Shape;21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a:extLst>
            <a:ext uri="{FF2B5EF4-FFF2-40B4-BE49-F238E27FC236}">
              <a16:creationId xmlns:a16="http://schemas.microsoft.com/office/drawing/2014/main" id="{105D47BC-F0E2-C01C-CAFF-48908C04690C}"/>
            </a:ext>
          </a:extLst>
        </p:cNvPr>
        <p:cNvGrpSpPr/>
        <p:nvPr/>
      </p:nvGrpSpPr>
      <p:grpSpPr>
        <a:xfrm>
          <a:off x="0" y="0"/>
          <a:ext cx="0" cy="0"/>
          <a:chOff x="0" y="0"/>
          <a:chExt cx="0" cy="0"/>
        </a:xfrm>
      </p:grpSpPr>
      <p:sp>
        <p:nvSpPr>
          <p:cNvPr id="218" name="Google Shape;218;p8:notes">
            <a:extLst>
              <a:ext uri="{FF2B5EF4-FFF2-40B4-BE49-F238E27FC236}">
                <a16:creationId xmlns:a16="http://schemas.microsoft.com/office/drawing/2014/main" id="{27F210F9-058D-B4D3-5051-63060CCE428D}"/>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19" name="Google Shape;219;p8:notes">
            <a:extLst>
              <a:ext uri="{FF2B5EF4-FFF2-40B4-BE49-F238E27FC236}">
                <a16:creationId xmlns:a16="http://schemas.microsoft.com/office/drawing/2014/main" id="{5C4FF4C1-EC37-E5B2-329E-5A6C77D9F97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98560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a:extLst>
            <a:ext uri="{FF2B5EF4-FFF2-40B4-BE49-F238E27FC236}">
              <a16:creationId xmlns:a16="http://schemas.microsoft.com/office/drawing/2014/main" id="{B42426C8-71F1-8271-7C5E-517F8C0CB820}"/>
            </a:ext>
          </a:extLst>
        </p:cNvPr>
        <p:cNvGrpSpPr/>
        <p:nvPr/>
      </p:nvGrpSpPr>
      <p:grpSpPr>
        <a:xfrm>
          <a:off x="0" y="0"/>
          <a:ext cx="0" cy="0"/>
          <a:chOff x="0" y="0"/>
          <a:chExt cx="0" cy="0"/>
        </a:xfrm>
      </p:grpSpPr>
      <p:sp>
        <p:nvSpPr>
          <p:cNvPr id="218" name="Google Shape;218;p8:notes">
            <a:extLst>
              <a:ext uri="{FF2B5EF4-FFF2-40B4-BE49-F238E27FC236}">
                <a16:creationId xmlns:a16="http://schemas.microsoft.com/office/drawing/2014/main" id="{8E64AECE-F609-8379-5667-C69960C52BFC}"/>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19" name="Google Shape;219;p8:notes">
            <a:extLst>
              <a:ext uri="{FF2B5EF4-FFF2-40B4-BE49-F238E27FC236}">
                <a16:creationId xmlns:a16="http://schemas.microsoft.com/office/drawing/2014/main" id="{46D92979-EDF4-B70D-11AF-D634AB1BEB2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61645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a:extLst>
            <a:ext uri="{FF2B5EF4-FFF2-40B4-BE49-F238E27FC236}">
              <a16:creationId xmlns:a16="http://schemas.microsoft.com/office/drawing/2014/main" id="{DA7B014E-A9DA-F5DF-B7BA-A4351EE876DF}"/>
            </a:ext>
          </a:extLst>
        </p:cNvPr>
        <p:cNvGrpSpPr/>
        <p:nvPr/>
      </p:nvGrpSpPr>
      <p:grpSpPr>
        <a:xfrm>
          <a:off x="0" y="0"/>
          <a:ext cx="0" cy="0"/>
          <a:chOff x="0" y="0"/>
          <a:chExt cx="0" cy="0"/>
        </a:xfrm>
      </p:grpSpPr>
      <p:sp>
        <p:nvSpPr>
          <p:cNvPr id="218" name="Google Shape;218;p8:notes">
            <a:extLst>
              <a:ext uri="{FF2B5EF4-FFF2-40B4-BE49-F238E27FC236}">
                <a16:creationId xmlns:a16="http://schemas.microsoft.com/office/drawing/2014/main" id="{7B5E6CFA-C2D3-8B03-EFC6-B5F8862BA50B}"/>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19" name="Google Shape;219;p8:notes">
            <a:extLst>
              <a:ext uri="{FF2B5EF4-FFF2-40B4-BE49-F238E27FC236}">
                <a16:creationId xmlns:a16="http://schemas.microsoft.com/office/drawing/2014/main" id="{77A77CD8-E880-F88F-6A68-7AB0779E52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304333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087198BB-B247-DEDF-D731-D05BA35107A1}"/>
            </a:ext>
          </a:extLst>
        </p:cNvPr>
        <p:cNvGrpSpPr/>
        <p:nvPr/>
      </p:nvGrpSpPr>
      <p:grpSpPr>
        <a:xfrm>
          <a:off x="0" y="0"/>
          <a:ext cx="0" cy="0"/>
          <a:chOff x="0" y="0"/>
          <a:chExt cx="0" cy="0"/>
        </a:xfrm>
      </p:grpSpPr>
      <p:sp>
        <p:nvSpPr>
          <p:cNvPr id="236" name="Google Shape;236;g33172017ee1_0_5:notes">
            <a:extLst>
              <a:ext uri="{FF2B5EF4-FFF2-40B4-BE49-F238E27FC236}">
                <a16:creationId xmlns:a16="http://schemas.microsoft.com/office/drawing/2014/main" id="{1DA1D052-B71D-DB61-80E1-7684B2CB1C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3172017ee1_0_5:notes">
            <a:extLst>
              <a:ext uri="{FF2B5EF4-FFF2-40B4-BE49-F238E27FC236}">
                <a16:creationId xmlns:a16="http://schemas.microsoft.com/office/drawing/2014/main" id="{6FA649A1-8976-43CD-E97C-5347ACC5D220}"/>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Tree>
    <p:extLst>
      <p:ext uri="{BB962C8B-B14F-4D97-AF65-F5344CB8AC3E}">
        <p14:creationId xmlns:p14="http://schemas.microsoft.com/office/powerpoint/2010/main" val="32390465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33172017ee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3172017ee1_0_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1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45" name="Google Shape;24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165" name="Google Shape;16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1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50" name="Google Shape;25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59" name="Google Shape;25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3172017ee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33172017ee1_0_1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1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77" name="Google Shape;27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1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86" name="Google Shape;28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1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95" name="Google Shape;29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174" name="Google Shape;17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183" name="Google Shape;1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a:extLst>
            <a:ext uri="{FF2B5EF4-FFF2-40B4-BE49-F238E27FC236}">
              <a16:creationId xmlns:a16="http://schemas.microsoft.com/office/drawing/2014/main" id="{1FB6C07A-EBDC-2F72-EB39-AF81648C25DB}"/>
            </a:ext>
          </a:extLst>
        </p:cNvPr>
        <p:cNvGrpSpPr/>
        <p:nvPr/>
      </p:nvGrpSpPr>
      <p:grpSpPr>
        <a:xfrm>
          <a:off x="0" y="0"/>
          <a:ext cx="0" cy="0"/>
          <a:chOff x="0" y="0"/>
          <a:chExt cx="0" cy="0"/>
        </a:xfrm>
      </p:grpSpPr>
      <p:sp>
        <p:nvSpPr>
          <p:cNvPr id="182" name="Google Shape;182;p4:notes">
            <a:extLst>
              <a:ext uri="{FF2B5EF4-FFF2-40B4-BE49-F238E27FC236}">
                <a16:creationId xmlns:a16="http://schemas.microsoft.com/office/drawing/2014/main" id="{6FB7D3FD-5914-3948-8816-2C86890E284D}"/>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183" name="Google Shape;183;p4:notes">
            <a:extLst>
              <a:ext uri="{FF2B5EF4-FFF2-40B4-BE49-F238E27FC236}">
                <a16:creationId xmlns:a16="http://schemas.microsoft.com/office/drawing/2014/main" id="{4B926342-E006-6B13-ABC2-1107EB5D34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8424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192" name="Google Shape;19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a:extLst>
            <a:ext uri="{FF2B5EF4-FFF2-40B4-BE49-F238E27FC236}">
              <a16:creationId xmlns:a16="http://schemas.microsoft.com/office/drawing/2014/main" id="{26B526EF-699A-FDBD-D17A-F84FC66CA31D}"/>
            </a:ext>
          </a:extLst>
        </p:cNvPr>
        <p:cNvGrpSpPr/>
        <p:nvPr/>
      </p:nvGrpSpPr>
      <p:grpSpPr>
        <a:xfrm>
          <a:off x="0" y="0"/>
          <a:ext cx="0" cy="0"/>
          <a:chOff x="0" y="0"/>
          <a:chExt cx="0" cy="0"/>
        </a:xfrm>
      </p:grpSpPr>
      <p:sp>
        <p:nvSpPr>
          <p:cNvPr id="191" name="Google Shape;191;p5:notes">
            <a:extLst>
              <a:ext uri="{FF2B5EF4-FFF2-40B4-BE49-F238E27FC236}">
                <a16:creationId xmlns:a16="http://schemas.microsoft.com/office/drawing/2014/main" id="{E798F826-737B-8AB9-61B2-5A5386F3F972}"/>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192" name="Google Shape;192;p5:notes">
            <a:extLst>
              <a:ext uri="{FF2B5EF4-FFF2-40B4-BE49-F238E27FC236}">
                <a16:creationId xmlns:a16="http://schemas.microsoft.com/office/drawing/2014/main" id="{7FC27260-421B-B682-03A2-8F665B45CC2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9698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01" name="Google Shape;20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a:extLst>
            <a:ext uri="{FF2B5EF4-FFF2-40B4-BE49-F238E27FC236}">
              <a16:creationId xmlns:a16="http://schemas.microsoft.com/office/drawing/2014/main" id="{34D8DC3F-5643-C43C-A6E0-8DF40A8608E3}"/>
            </a:ext>
          </a:extLst>
        </p:cNvPr>
        <p:cNvGrpSpPr/>
        <p:nvPr/>
      </p:nvGrpSpPr>
      <p:grpSpPr>
        <a:xfrm>
          <a:off x="0" y="0"/>
          <a:ext cx="0" cy="0"/>
          <a:chOff x="0" y="0"/>
          <a:chExt cx="0" cy="0"/>
        </a:xfrm>
      </p:grpSpPr>
      <p:sp>
        <p:nvSpPr>
          <p:cNvPr id="200" name="Google Shape;200;p6:notes">
            <a:extLst>
              <a:ext uri="{FF2B5EF4-FFF2-40B4-BE49-F238E27FC236}">
                <a16:creationId xmlns:a16="http://schemas.microsoft.com/office/drawing/2014/main" id="{7857B851-CE70-9880-9D4B-01059E5626A5}"/>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400"/>
              </a:spcBef>
              <a:spcAft>
                <a:spcPts val="0"/>
              </a:spcAft>
              <a:buNone/>
            </a:pPr>
            <a:endParaRPr/>
          </a:p>
        </p:txBody>
      </p:sp>
      <p:sp>
        <p:nvSpPr>
          <p:cNvPr id="201" name="Google Shape;201;p6:notes">
            <a:extLst>
              <a:ext uri="{FF2B5EF4-FFF2-40B4-BE49-F238E27FC236}">
                <a16:creationId xmlns:a16="http://schemas.microsoft.com/office/drawing/2014/main" id="{AEB401AC-1CB8-7358-F1BC-735181F3176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9634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12"/>
        <p:cNvGrpSpPr/>
        <p:nvPr/>
      </p:nvGrpSpPr>
      <p:grpSpPr>
        <a:xfrm>
          <a:off x="0" y="0"/>
          <a:ext cx="0" cy="0"/>
          <a:chOff x="0" y="0"/>
          <a:chExt cx="0" cy="0"/>
        </a:xfrm>
      </p:grpSpPr>
      <p:sp>
        <p:nvSpPr>
          <p:cNvPr id="13" name="Google Shape;13;p17"/>
          <p:cNvSpPr txBox="1">
            <a:spLocks noGrp="1"/>
          </p:cNvSpPr>
          <p:nvPr>
            <p:ph type="title"/>
          </p:nvPr>
        </p:nvSpPr>
        <p:spPr>
          <a:xfrm>
            <a:off x="914400" y="619125"/>
            <a:ext cx="10363200" cy="1595438"/>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1400"/>
              <a:buNone/>
              <a:defRPr/>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14" name="Google Shape;14;p17"/>
          <p:cNvSpPr txBox="1">
            <a:spLocks noGrp="1"/>
          </p:cNvSpPr>
          <p:nvPr>
            <p:ph type="body" idx="1"/>
          </p:nvPr>
        </p:nvSpPr>
        <p:spPr>
          <a:xfrm>
            <a:off x="914400" y="2366963"/>
            <a:ext cx="10363200" cy="342423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15" name="Google Shape;15;p17"/>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7"/>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7"/>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84"/>
        <p:cNvGrpSpPr/>
        <p:nvPr/>
      </p:nvGrpSpPr>
      <p:grpSpPr>
        <a:xfrm>
          <a:off x="0" y="0"/>
          <a:ext cx="0" cy="0"/>
          <a:chOff x="0" y="0"/>
          <a:chExt cx="0" cy="0"/>
        </a:xfrm>
      </p:grpSpPr>
      <p:pic>
        <p:nvPicPr>
          <p:cNvPr id="85" name="Google Shape;85;p27"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86" name="Google Shape;86;p27"/>
          <p:cNvSpPr txBox="1">
            <a:spLocks noGrp="1"/>
          </p:cNvSpPr>
          <p:nvPr>
            <p:ph type="title"/>
          </p:nvPr>
        </p:nvSpPr>
        <p:spPr>
          <a:xfrm>
            <a:off x="913794" y="4289374"/>
            <a:ext cx="10364432" cy="81161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SzPts val="1400"/>
              <a:buNone/>
              <a:defRPr sz="3200"/>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87" name="Google Shape;87;p27"/>
          <p:cNvSpPr>
            <a:spLocks noGrp="1"/>
          </p:cNvSpPr>
          <p:nvPr>
            <p:ph type="pic" idx="2"/>
          </p:nvPr>
        </p:nvSpPr>
        <p:spPr>
          <a:xfrm>
            <a:off x="1184744" y="698261"/>
            <a:ext cx="9822532" cy="3214136"/>
          </a:xfrm>
          <a:prstGeom prst="roundRect">
            <a:avLst>
              <a:gd name="adj" fmla="val 4944"/>
            </a:avLst>
          </a:prstGeom>
          <a:noFill/>
          <a:ln w="82550" cap="sq" cmpd="sng">
            <a:solidFill>
              <a:srgbClr val="EAEAEA"/>
            </a:solidFill>
            <a:prstDash val="solid"/>
            <a:miter lim="800000"/>
            <a:headEnd type="none" w="sm" len="sm"/>
            <a:tailEnd type="none" w="sm" len="sm"/>
          </a:ln>
        </p:spPr>
      </p:sp>
      <p:sp>
        <p:nvSpPr>
          <p:cNvPr id="88" name="Google Shape;88;p27"/>
          <p:cNvSpPr txBox="1">
            <a:spLocks noGrp="1"/>
          </p:cNvSpPr>
          <p:nvPr>
            <p:ph type="body" idx="1"/>
          </p:nvPr>
        </p:nvSpPr>
        <p:spPr>
          <a:xfrm>
            <a:off x="913774" y="5108728"/>
            <a:ext cx="10364452" cy="682472"/>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89" name="Google Shape;89;p27"/>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27"/>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7"/>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92"/>
        <p:cNvGrpSpPr/>
        <p:nvPr/>
      </p:nvGrpSpPr>
      <p:grpSpPr>
        <a:xfrm>
          <a:off x="0" y="0"/>
          <a:ext cx="0" cy="0"/>
          <a:chOff x="0" y="0"/>
          <a:chExt cx="0" cy="0"/>
        </a:xfrm>
      </p:grpSpPr>
      <p:pic>
        <p:nvPicPr>
          <p:cNvPr id="93" name="Google Shape;93;p28"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94" name="Google Shape;94;p28"/>
          <p:cNvSpPr txBox="1">
            <a:spLocks noGrp="1"/>
          </p:cNvSpPr>
          <p:nvPr>
            <p:ph type="title"/>
          </p:nvPr>
        </p:nvSpPr>
        <p:spPr>
          <a:xfrm>
            <a:off x="913774" y="609599"/>
            <a:ext cx="10364452" cy="342724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1400"/>
              <a:buNone/>
              <a:defRPr sz="3200"/>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95" name="Google Shape;95;p28"/>
          <p:cNvSpPr txBox="1">
            <a:spLocks noGrp="1"/>
          </p:cNvSpPr>
          <p:nvPr>
            <p:ph type="body" idx="1"/>
          </p:nvPr>
        </p:nvSpPr>
        <p:spPr>
          <a:xfrm>
            <a:off x="913775" y="4204821"/>
            <a:ext cx="10364452" cy="1586380"/>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96" name="Google Shape;96;p28"/>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8"/>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28"/>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9"/>
        <p:cNvGrpSpPr/>
        <p:nvPr/>
      </p:nvGrpSpPr>
      <p:grpSpPr>
        <a:xfrm>
          <a:off x="0" y="0"/>
          <a:ext cx="0" cy="0"/>
          <a:chOff x="0" y="0"/>
          <a:chExt cx="0" cy="0"/>
        </a:xfrm>
      </p:grpSpPr>
      <p:pic>
        <p:nvPicPr>
          <p:cNvPr id="100" name="Google Shape;100;p29"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01" name="Google Shape;101;p29"/>
          <p:cNvSpPr txBox="1"/>
          <p:nvPr/>
        </p:nvSpPr>
        <p:spPr>
          <a:xfrm>
            <a:off x="1001713" y="754063"/>
            <a:ext cx="609600" cy="5842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8000"/>
              <a:buFont typeface="Twentieth Century"/>
              <a:buNone/>
            </a:pPr>
            <a:r>
              <a:rPr lang="en-US" sz="8000" b="0" i="0" u="none" strike="noStrike" cap="none">
                <a:solidFill>
                  <a:schemeClr val="dk1"/>
                </a:solidFill>
                <a:latin typeface="Twentieth Century"/>
                <a:ea typeface="Twentieth Century"/>
                <a:cs typeface="Twentieth Century"/>
                <a:sym typeface="Twentieth Century"/>
              </a:rPr>
              <a:t>“</a:t>
            </a:r>
            <a:endParaRPr/>
          </a:p>
        </p:txBody>
      </p:sp>
      <p:sp>
        <p:nvSpPr>
          <p:cNvPr id="102" name="Google Shape;102;p29"/>
          <p:cNvSpPr txBox="1"/>
          <p:nvPr/>
        </p:nvSpPr>
        <p:spPr>
          <a:xfrm>
            <a:off x="10556875" y="2994025"/>
            <a:ext cx="609600" cy="5842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dk1"/>
              </a:buClr>
              <a:buSzPts val="8000"/>
              <a:buFont typeface="Twentieth Century"/>
              <a:buNone/>
            </a:pPr>
            <a:r>
              <a:rPr lang="en-US" sz="8000" b="0" i="0" u="none" strike="noStrike" cap="none">
                <a:solidFill>
                  <a:schemeClr val="dk1"/>
                </a:solidFill>
                <a:latin typeface="Twentieth Century"/>
                <a:ea typeface="Twentieth Century"/>
                <a:cs typeface="Twentieth Century"/>
                <a:sym typeface="Twentieth Century"/>
              </a:rPr>
              <a:t>”</a:t>
            </a:r>
            <a:endParaRPr/>
          </a:p>
        </p:txBody>
      </p:sp>
      <p:sp>
        <p:nvSpPr>
          <p:cNvPr id="103" name="Google Shape;103;p29"/>
          <p:cNvSpPr txBox="1">
            <a:spLocks noGrp="1"/>
          </p:cNvSpPr>
          <p:nvPr>
            <p:ph type="title"/>
          </p:nvPr>
        </p:nvSpPr>
        <p:spPr>
          <a:xfrm>
            <a:off x="1446212" y="609600"/>
            <a:ext cx="9302752" cy="299290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1400"/>
              <a:buNone/>
              <a:defRPr sz="3200"/>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1720644" y="3610032"/>
            <a:ext cx="8752299" cy="59478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05" name="Google Shape;105;p29"/>
          <p:cNvSpPr txBox="1">
            <a:spLocks noGrp="1"/>
          </p:cNvSpPr>
          <p:nvPr>
            <p:ph type="body" idx="2"/>
          </p:nvPr>
        </p:nvSpPr>
        <p:spPr>
          <a:xfrm>
            <a:off x="913774" y="4372796"/>
            <a:ext cx="10364452" cy="1421053"/>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06" name="Google Shape;106;p29"/>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29"/>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29"/>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9"/>
        <p:cNvGrpSpPr/>
        <p:nvPr/>
      </p:nvGrpSpPr>
      <p:grpSpPr>
        <a:xfrm>
          <a:off x="0" y="0"/>
          <a:ext cx="0" cy="0"/>
          <a:chOff x="0" y="0"/>
          <a:chExt cx="0" cy="0"/>
        </a:xfrm>
      </p:grpSpPr>
      <p:pic>
        <p:nvPicPr>
          <p:cNvPr id="110" name="Google Shape;110;p30"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11" name="Google Shape;111;p30"/>
          <p:cNvSpPr txBox="1">
            <a:spLocks noGrp="1"/>
          </p:cNvSpPr>
          <p:nvPr>
            <p:ph type="title"/>
          </p:nvPr>
        </p:nvSpPr>
        <p:spPr>
          <a:xfrm>
            <a:off x="913775" y="2138721"/>
            <a:ext cx="10364452" cy="251183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SzPts val="1400"/>
              <a:buNone/>
              <a:defRPr sz="3200"/>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112" name="Google Shape;112;p30"/>
          <p:cNvSpPr txBox="1">
            <a:spLocks noGrp="1"/>
          </p:cNvSpPr>
          <p:nvPr>
            <p:ph type="body" idx="1"/>
          </p:nvPr>
        </p:nvSpPr>
        <p:spPr>
          <a:xfrm>
            <a:off x="913775" y="4662335"/>
            <a:ext cx="10364452" cy="1140644"/>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13" name="Google Shape;113;p30"/>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30"/>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30"/>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16"/>
        <p:cNvGrpSpPr/>
        <p:nvPr/>
      </p:nvGrpSpPr>
      <p:grpSpPr>
        <a:xfrm>
          <a:off x="0" y="0"/>
          <a:ext cx="0" cy="0"/>
          <a:chOff x="0" y="0"/>
          <a:chExt cx="0" cy="0"/>
        </a:xfrm>
      </p:grpSpPr>
      <p:pic>
        <p:nvPicPr>
          <p:cNvPr id="117" name="Google Shape;117;p31"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18" name="Google Shape;118;p31"/>
          <p:cNvSpPr txBox="1">
            <a:spLocks noGrp="1"/>
          </p:cNvSpPr>
          <p:nvPr>
            <p:ph type="title"/>
          </p:nvPr>
        </p:nvSpPr>
        <p:spPr>
          <a:xfrm>
            <a:off x="913774" y="609600"/>
            <a:ext cx="10364452" cy="160509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1400"/>
              <a:buNone/>
              <a:defRPr/>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119" name="Google Shape;119;p31"/>
          <p:cNvSpPr txBox="1">
            <a:spLocks noGrp="1"/>
          </p:cNvSpPr>
          <p:nvPr>
            <p:ph type="body" idx="1"/>
          </p:nvPr>
        </p:nvSpPr>
        <p:spPr>
          <a:xfrm>
            <a:off x="913774" y="2367093"/>
            <a:ext cx="3298976"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0" name="Google Shape;120;p31"/>
          <p:cNvSpPr txBox="1">
            <a:spLocks noGrp="1"/>
          </p:cNvSpPr>
          <p:nvPr>
            <p:ph type="body" idx="2"/>
          </p:nvPr>
        </p:nvSpPr>
        <p:spPr>
          <a:xfrm>
            <a:off x="913774" y="2943355"/>
            <a:ext cx="3298976"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21" name="Google Shape;121;p31"/>
          <p:cNvSpPr txBox="1">
            <a:spLocks noGrp="1"/>
          </p:cNvSpPr>
          <p:nvPr>
            <p:ph type="body" idx="3"/>
          </p:nvPr>
        </p:nvSpPr>
        <p:spPr>
          <a:xfrm>
            <a:off x="4452389" y="2367093"/>
            <a:ext cx="3291521"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2" name="Google Shape;122;p31"/>
          <p:cNvSpPr txBox="1">
            <a:spLocks noGrp="1"/>
          </p:cNvSpPr>
          <p:nvPr>
            <p:ph type="body" idx="4"/>
          </p:nvPr>
        </p:nvSpPr>
        <p:spPr>
          <a:xfrm>
            <a:off x="4441348" y="2943355"/>
            <a:ext cx="3303351"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23" name="Google Shape;123;p31"/>
          <p:cNvSpPr txBox="1">
            <a:spLocks noGrp="1"/>
          </p:cNvSpPr>
          <p:nvPr>
            <p:ph type="body" idx="5"/>
          </p:nvPr>
        </p:nvSpPr>
        <p:spPr>
          <a:xfrm>
            <a:off x="7973298" y="2367093"/>
            <a:ext cx="3304928"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4" name="Google Shape;124;p31"/>
          <p:cNvSpPr txBox="1">
            <a:spLocks noGrp="1"/>
          </p:cNvSpPr>
          <p:nvPr>
            <p:ph type="body" idx="6"/>
          </p:nvPr>
        </p:nvSpPr>
        <p:spPr>
          <a:xfrm>
            <a:off x="7973298" y="2943355"/>
            <a:ext cx="3304928"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25" name="Google Shape;125;p31"/>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31"/>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31"/>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28"/>
        <p:cNvGrpSpPr/>
        <p:nvPr/>
      </p:nvGrpSpPr>
      <p:grpSpPr>
        <a:xfrm>
          <a:off x="0" y="0"/>
          <a:ext cx="0" cy="0"/>
          <a:chOff x="0" y="0"/>
          <a:chExt cx="0" cy="0"/>
        </a:xfrm>
      </p:grpSpPr>
      <p:pic>
        <p:nvPicPr>
          <p:cNvPr id="129" name="Google Shape;129;p32"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30" name="Google Shape;130;p32"/>
          <p:cNvSpPr txBox="1">
            <a:spLocks noGrp="1"/>
          </p:cNvSpPr>
          <p:nvPr>
            <p:ph type="title"/>
          </p:nvPr>
        </p:nvSpPr>
        <p:spPr>
          <a:xfrm>
            <a:off x="913774" y="610772"/>
            <a:ext cx="10364452" cy="160392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1400"/>
              <a:buNone/>
              <a:defRPr/>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131" name="Google Shape;131;p32"/>
          <p:cNvSpPr txBox="1">
            <a:spLocks noGrp="1"/>
          </p:cNvSpPr>
          <p:nvPr>
            <p:ph type="body" idx="1"/>
          </p:nvPr>
        </p:nvSpPr>
        <p:spPr>
          <a:xfrm>
            <a:off x="913774" y="4204820"/>
            <a:ext cx="3296409"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2" name="Google Shape;132;p32"/>
          <p:cNvSpPr>
            <a:spLocks noGrp="1"/>
          </p:cNvSpPr>
          <p:nvPr>
            <p:ph type="pic" idx="2"/>
          </p:nvPr>
        </p:nvSpPr>
        <p:spPr>
          <a:xfrm>
            <a:off x="913774" y="2367093"/>
            <a:ext cx="3296409" cy="1524000"/>
          </a:xfrm>
          <a:prstGeom prst="roundRect">
            <a:avLst>
              <a:gd name="adj" fmla="val 9363"/>
            </a:avLst>
          </a:prstGeom>
          <a:noFill/>
          <a:ln w="82550" cap="sq" cmpd="sng">
            <a:solidFill>
              <a:srgbClr val="EAEAEA"/>
            </a:solidFill>
            <a:prstDash val="solid"/>
            <a:miter lim="800000"/>
            <a:headEnd type="none" w="sm" len="sm"/>
            <a:tailEnd type="none" w="sm" len="sm"/>
          </a:ln>
        </p:spPr>
      </p:sp>
      <p:sp>
        <p:nvSpPr>
          <p:cNvPr id="133" name="Google Shape;133;p32"/>
          <p:cNvSpPr txBox="1">
            <a:spLocks noGrp="1"/>
          </p:cNvSpPr>
          <p:nvPr>
            <p:ph type="body" idx="3"/>
          </p:nvPr>
        </p:nvSpPr>
        <p:spPr>
          <a:xfrm>
            <a:off x="913774" y="4781082"/>
            <a:ext cx="3296409" cy="101011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4" name="Google Shape;134;p32"/>
          <p:cNvSpPr txBox="1">
            <a:spLocks noGrp="1"/>
          </p:cNvSpPr>
          <p:nvPr>
            <p:ph type="body" idx="4"/>
          </p:nvPr>
        </p:nvSpPr>
        <p:spPr>
          <a:xfrm>
            <a:off x="4442759" y="4204820"/>
            <a:ext cx="3301828"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5" name="Google Shape;135;p32"/>
          <p:cNvSpPr>
            <a:spLocks noGrp="1"/>
          </p:cNvSpPr>
          <p:nvPr>
            <p:ph type="pic" idx="5"/>
          </p:nvPr>
        </p:nvSpPr>
        <p:spPr>
          <a:xfrm>
            <a:off x="4441348" y="2367093"/>
            <a:ext cx="3303352" cy="1524000"/>
          </a:xfrm>
          <a:prstGeom prst="roundRect">
            <a:avLst>
              <a:gd name="adj" fmla="val 8841"/>
            </a:avLst>
          </a:prstGeom>
          <a:noFill/>
          <a:ln w="82550" cap="sq" cmpd="sng">
            <a:solidFill>
              <a:srgbClr val="EAEAEA"/>
            </a:solidFill>
            <a:prstDash val="solid"/>
            <a:miter lim="800000"/>
            <a:headEnd type="none" w="sm" len="sm"/>
            <a:tailEnd type="none" w="sm" len="sm"/>
          </a:ln>
        </p:spPr>
      </p:sp>
      <p:sp>
        <p:nvSpPr>
          <p:cNvPr id="136" name="Google Shape;136;p32"/>
          <p:cNvSpPr txBox="1">
            <a:spLocks noGrp="1"/>
          </p:cNvSpPr>
          <p:nvPr>
            <p:ph type="body" idx="6"/>
          </p:nvPr>
        </p:nvSpPr>
        <p:spPr>
          <a:xfrm>
            <a:off x="4441348" y="4781080"/>
            <a:ext cx="3303352" cy="1010119"/>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7" name="Google Shape;137;p32"/>
          <p:cNvSpPr txBox="1">
            <a:spLocks noGrp="1"/>
          </p:cNvSpPr>
          <p:nvPr>
            <p:ph type="body" idx="7"/>
          </p:nvPr>
        </p:nvSpPr>
        <p:spPr>
          <a:xfrm>
            <a:off x="7973298" y="4204820"/>
            <a:ext cx="3300681" cy="576262"/>
          </a:xfrm>
          <a:prstGeom prst="rect">
            <a:avLst/>
          </a:prstGeom>
          <a:noFill/>
          <a:ln>
            <a:noFill/>
          </a:ln>
        </p:spPr>
        <p:txBody>
          <a:bodyPr spcFirstLastPara="1" wrap="square" lIns="91425" tIns="45700" rIns="91425" bIns="45700" anchor="b" anchorCtr="0">
            <a:noAutofit/>
          </a:bodyPr>
          <a:lstStyle>
            <a:lvl1pPr marL="457200" lvl="0" indent="-228600" algn="ctr">
              <a:lnSpc>
                <a:spcPct val="8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8" name="Google Shape;138;p32"/>
          <p:cNvSpPr>
            <a:spLocks noGrp="1"/>
          </p:cNvSpPr>
          <p:nvPr>
            <p:ph type="pic" idx="8"/>
          </p:nvPr>
        </p:nvSpPr>
        <p:spPr>
          <a:xfrm>
            <a:off x="7973298" y="2367093"/>
            <a:ext cx="3304928" cy="1524000"/>
          </a:xfrm>
          <a:prstGeom prst="roundRect">
            <a:avLst>
              <a:gd name="adj" fmla="val 8841"/>
            </a:avLst>
          </a:prstGeom>
          <a:noFill/>
          <a:ln w="82550" cap="sq" cmpd="sng">
            <a:solidFill>
              <a:srgbClr val="EAEAEA"/>
            </a:solidFill>
            <a:prstDash val="solid"/>
            <a:miter lim="800000"/>
            <a:headEnd type="none" w="sm" len="sm"/>
            <a:tailEnd type="none" w="sm" len="sm"/>
          </a:ln>
        </p:spPr>
      </p:sp>
      <p:sp>
        <p:nvSpPr>
          <p:cNvPr id="139" name="Google Shape;139;p32"/>
          <p:cNvSpPr txBox="1">
            <a:spLocks noGrp="1"/>
          </p:cNvSpPr>
          <p:nvPr>
            <p:ph type="body" idx="9"/>
          </p:nvPr>
        </p:nvSpPr>
        <p:spPr>
          <a:xfrm>
            <a:off x="7973173" y="4781078"/>
            <a:ext cx="3305053" cy="1010121"/>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40" name="Google Shape;140;p32"/>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32"/>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32"/>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3"/>
        <p:cNvGrpSpPr/>
        <p:nvPr/>
      </p:nvGrpSpPr>
      <p:grpSpPr>
        <a:xfrm>
          <a:off x="0" y="0"/>
          <a:ext cx="0" cy="0"/>
          <a:chOff x="0" y="0"/>
          <a:chExt cx="0" cy="0"/>
        </a:xfrm>
      </p:grpSpPr>
      <p:pic>
        <p:nvPicPr>
          <p:cNvPr id="144" name="Google Shape;144;p33"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45" name="Google Shape;145;p33"/>
          <p:cNvSpPr txBox="1">
            <a:spLocks noGrp="1"/>
          </p:cNvSpPr>
          <p:nvPr>
            <p:ph type="title"/>
          </p:nvPr>
        </p:nvSpPr>
        <p:spPr>
          <a:xfrm>
            <a:off x="914400" y="619125"/>
            <a:ext cx="10363200" cy="1595438"/>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1400"/>
              <a:buNone/>
              <a:defRPr/>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146" name="Google Shape;146;p33"/>
          <p:cNvSpPr txBox="1">
            <a:spLocks noGrp="1"/>
          </p:cNvSpPr>
          <p:nvPr>
            <p:ph type="body" idx="1"/>
          </p:nvPr>
        </p:nvSpPr>
        <p:spPr>
          <a:xfrm rot="5400000">
            <a:off x="4383948" y="-1103080"/>
            <a:ext cx="3424107" cy="10364452"/>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147" name="Google Shape;147;p33"/>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33"/>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33"/>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0"/>
        <p:cNvGrpSpPr/>
        <p:nvPr/>
      </p:nvGrpSpPr>
      <p:grpSpPr>
        <a:xfrm>
          <a:off x="0" y="0"/>
          <a:ext cx="0" cy="0"/>
          <a:chOff x="0" y="0"/>
          <a:chExt cx="0" cy="0"/>
        </a:xfrm>
      </p:grpSpPr>
      <p:pic>
        <p:nvPicPr>
          <p:cNvPr id="151" name="Google Shape;151;p34"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52" name="Google Shape;152;p34"/>
          <p:cNvSpPr txBox="1">
            <a:spLocks noGrp="1"/>
          </p:cNvSpPr>
          <p:nvPr>
            <p:ph type="title"/>
          </p:nvPr>
        </p:nvSpPr>
        <p:spPr>
          <a:xfrm rot="5400000">
            <a:off x="7410763" y="1923738"/>
            <a:ext cx="5181599" cy="255332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SzPts val="1400"/>
              <a:buNone/>
              <a:defRPr/>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153" name="Google Shape;153;p34"/>
          <p:cNvSpPr txBox="1">
            <a:spLocks noGrp="1"/>
          </p:cNvSpPr>
          <p:nvPr>
            <p:ph type="body" idx="1"/>
          </p:nvPr>
        </p:nvSpPr>
        <p:spPr>
          <a:xfrm rot="5400000">
            <a:off x="2152338" y="-628962"/>
            <a:ext cx="5181599" cy="7658724"/>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154" name="Google Shape;154;p34"/>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5" name="Google Shape;155;p34"/>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34"/>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5"/>
        <p:cNvGrpSpPr/>
        <p:nvPr/>
      </p:nvGrpSpPr>
      <p:grpSpPr>
        <a:xfrm>
          <a:off x="0" y="0"/>
          <a:ext cx="0" cy="0"/>
          <a:chOff x="0" y="0"/>
          <a:chExt cx="0" cy="0"/>
        </a:xfrm>
      </p:grpSpPr>
      <p:pic>
        <p:nvPicPr>
          <p:cNvPr id="26" name="Google Shape;26;p19"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27" name="Google Shape;27;p19"/>
          <p:cNvSpPr txBox="1">
            <a:spLocks noGrp="1"/>
          </p:cNvSpPr>
          <p:nvPr>
            <p:ph type="title"/>
          </p:nvPr>
        </p:nvSpPr>
        <p:spPr>
          <a:xfrm>
            <a:off x="914400" y="619125"/>
            <a:ext cx="10363200" cy="1595438"/>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1400"/>
              <a:buNone/>
              <a:defRPr/>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28" name="Google Shape;28;p19"/>
          <p:cNvSpPr txBox="1">
            <a:spLocks noGrp="1"/>
          </p:cNvSpPr>
          <p:nvPr>
            <p:ph type="body" idx="1"/>
          </p:nvPr>
        </p:nvSpPr>
        <p:spPr>
          <a:xfrm>
            <a:off x="913774" y="2367092"/>
            <a:ext cx="10363826"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29" name="Google Shape;29;p19"/>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9"/>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9"/>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pic>
        <p:nvPicPr>
          <p:cNvPr id="33" name="Google Shape;33;p20"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34" name="Google Shape;34;p20"/>
          <p:cNvSpPr txBox="1">
            <a:spLocks noGrp="1"/>
          </p:cNvSpPr>
          <p:nvPr>
            <p:ph type="title"/>
          </p:nvPr>
        </p:nvSpPr>
        <p:spPr>
          <a:xfrm>
            <a:off x="913774" y="828563"/>
            <a:ext cx="10351752" cy="2736819"/>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SzPts val="1400"/>
              <a:buNone/>
              <a:defRPr sz="4000"/>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35" name="Google Shape;35;p20"/>
          <p:cNvSpPr txBox="1">
            <a:spLocks noGrp="1"/>
          </p:cNvSpPr>
          <p:nvPr>
            <p:ph type="body" idx="1"/>
          </p:nvPr>
        </p:nvSpPr>
        <p:spPr>
          <a:xfrm>
            <a:off x="913774" y="3657457"/>
            <a:ext cx="10351752" cy="1368183"/>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2000"/>
              <a:buNone/>
              <a:defRPr sz="2000">
                <a:solidFill>
                  <a:srgbClr val="7F7F7F"/>
                </a:solidFill>
              </a:defRPr>
            </a:lvl1pPr>
            <a:lvl2pPr marL="914400" lvl="1" indent="-228600" algn="l">
              <a:lnSpc>
                <a:spcPct val="120000"/>
              </a:lnSpc>
              <a:spcBef>
                <a:spcPts val="500"/>
              </a:spcBef>
              <a:spcAft>
                <a:spcPts val="0"/>
              </a:spcAft>
              <a:buSzPts val="2000"/>
              <a:buNone/>
              <a:defRPr sz="2000">
                <a:solidFill>
                  <a:srgbClr val="888888"/>
                </a:solidFill>
              </a:defRPr>
            </a:lvl2pPr>
            <a:lvl3pPr marL="1371600" lvl="2" indent="-228600" algn="l">
              <a:lnSpc>
                <a:spcPct val="120000"/>
              </a:lnSpc>
              <a:spcBef>
                <a:spcPts val="500"/>
              </a:spcBef>
              <a:spcAft>
                <a:spcPts val="0"/>
              </a:spcAft>
              <a:buSzPts val="1800"/>
              <a:buNone/>
              <a:defRPr sz="1800">
                <a:solidFill>
                  <a:srgbClr val="888888"/>
                </a:solidFill>
              </a:defRPr>
            </a:lvl3pPr>
            <a:lvl4pPr marL="1828800" lvl="3" indent="-228600" algn="l">
              <a:lnSpc>
                <a:spcPct val="120000"/>
              </a:lnSpc>
              <a:spcBef>
                <a:spcPts val="500"/>
              </a:spcBef>
              <a:spcAft>
                <a:spcPts val="0"/>
              </a:spcAft>
              <a:buSzPts val="1600"/>
              <a:buNone/>
              <a:defRPr sz="1600">
                <a:solidFill>
                  <a:srgbClr val="888888"/>
                </a:solidFill>
              </a:defRPr>
            </a:lvl4pPr>
            <a:lvl5pPr marL="2286000" lvl="4" indent="-228600" algn="l">
              <a:lnSpc>
                <a:spcPct val="120000"/>
              </a:lnSpc>
              <a:spcBef>
                <a:spcPts val="500"/>
              </a:spcBef>
              <a:spcAft>
                <a:spcPts val="0"/>
              </a:spcAft>
              <a:buSzPts val="1600"/>
              <a:buNone/>
              <a:defRPr sz="1600">
                <a:solidFill>
                  <a:srgbClr val="888888"/>
                </a:solidFill>
              </a:defRPr>
            </a:lvl5pPr>
            <a:lvl6pPr marL="2743200" lvl="5" indent="-228600" algn="l">
              <a:lnSpc>
                <a:spcPct val="120000"/>
              </a:lnSpc>
              <a:spcBef>
                <a:spcPts val="500"/>
              </a:spcBef>
              <a:spcAft>
                <a:spcPts val="0"/>
              </a:spcAft>
              <a:buSzPts val="1600"/>
              <a:buNone/>
              <a:defRPr sz="1600">
                <a:solidFill>
                  <a:srgbClr val="888888"/>
                </a:solidFill>
              </a:defRPr>
            </a:lvl6pPr>
            <a:lvl7pPr marL="3200400" lvl="6" indent="-228600" algn="l">
              <a:lnSpc>
                <a:spcPct val="120000"/>
              </a:lnSpc>
              <a:spcBef>
                <a:spcPts val="500"/>
              </a:spcBef>
              <a:spcAft>
                <a:spcPts val="0"/>
              </a:spcAft>
              <a:buSzPts val="1600"/>
              <a:buNone/>
              <a:defRPr sz="1600">
                <a:solidFill>
                  <a:srgbClr val="888888"/>
                </a:solidFill>
              </a:defRPr>
            </a:lvl7pPr>
            <a:lvl8pPr marL="3657600" lvl="7" indent="-228600" algn="l">
              <a:lnSpc>
                <a:spcPct val="120000"/>
              </a:lnSpc>
              <a:spcBef>
                <a:spcPts val="500"/>
              </a:spcBef>
              <a:spcAft>
                <a:spcPts val="0"/>
              </a:spcAft>
              <a:buSzPts val="1600"/>
              <a:buNone/>
              <a:defRPr sz="1600">
                <a:solidFill>
                  <a:srgbClr val="888888"/>
                </a:solidFill>
              </a:defRPr>
            </a:lvl8pPr>
            <a:lvl9pPr marL="4114800" lvl="8" indent="-228600" algn="l">
              <a:lnSpc>
                <a:spcPct val="120000"/>
              </a:lnSpc>
              <a:spcBef>
                <a:spcPts val="500"/>
              </a:spcBef>
              <a:spcAft>
                <a:spcPts val="0"/>
              </a:spcAft>
              <a:buSzPts val="1600"/>
              <a:buNone/>
              <a:defRPr sz="1600">
                <a:solidFill>
                  <a:srgbClr val="888888"/>
                </a:solidFill>
              </a:defRPr>
            </a:lvl9pPr>
          </a:lstStyle>
          <a:p>
            <a:endParaRPr/>
          </a:p>
        </p:txBody>
      </p:sp>
      <p:sp>
        <p:nvSpPr>
          <p:cNvPr id="36" name="Google Shape;36;p20"/>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0"/>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0"/>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pic>
        <p:nvPicPr>
          <p:cNvPr id="40" name="Google Shape;40;p21"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1" name="Google Shape;41;p21"/>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1400"/>
              <a:buNone/>
              <a:defRPr/>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42" name="Google Shape;42;p21"/>
          <p:cNvSpPr txBox="1">
            <a:spLocks noGrp="1"/>
          </p:cNvSpPr>
          <p:nvPr>
            <p:ph type="body" idx="1"/>
          </p:nvPr>
        </p:nvSpPr>
        <p:spPr>
          <a:xfrm>
            <a:off x="913774" y="2367092"/>
            <a:ext cx="5106026"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43" name="Google Shape;43;p21"/>
          <p:cNvSpPr txBox="1">
            <a:spLocks noGrp="1"/>
          </p:cNvSpPr>
          <p:nvPr>
            <p:ph type="body" idx="2"/>
          </p:nvPr>
        </p:nvSpPr>
        <p:spPr>
          <a:xfrm>
            <a:off x="6172200" y="2367092"/>
            <a:ext cx="5105400"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44" name="Google Shape;44;p21"/>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1"/>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21"/>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7"/>
        <p:cNvGrpSpPr/>
        <p:nvPr/>
      </p:nvGrpSpPr>
      <p:grpSpPr>
        <a:xfrm>
          <a:off x="0" y="0"/>
          <a:ext cx="0" cy="0"/>
          <a:chOff x="0" y="0"/>
          <a:chExt cx="0" cy="0"/>
        </a:xfrm>
      </p:grpSpPr>
      <p:pic>
        <p:nvPicPr>
          <p:cNvPr id="48" name="Google Shape;48;p22"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49" name="Google Shape;49;p22"/>
          <p:cNvSpPr txBox="1">
            <a:spLocks noGrp="1"/>
          </p:cNvSpPr>
          <p:nvPr>
            <p:ph type="title"/>
          </p:nvPr>
        </p:nvSpPr>
        <p:spPr>
          <a:xfrm>
            <a:off x="913775" y="618517"/>
            <a:ext cx="10364451"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1400"/>
              <a:buNone/>
              <a:defRPr/>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50" name="Google Shape;50;p22"/>
          <p:cNvSpPr txBox="1">
            <a:spLocks noGrp="1"/>
          </p:cNvSpPr>
          <p:nvPr>
            <p:ph type="body" idx="1"/>
          </p:nvPr>
        </p:nvSpPr>
        <p:spPr>
          <a:xfrm>
            <a:off x="1146328" y="2371018"/>
            <a:ext cx="4873474" cy="679994"/>
          </a:xfrm>
          <a:prstGeom prst="rect">
            <a:avLst/>
          </a:prstGeom>
          <a:noFill/>
          <a:ln>
            <a:noFill/>
          </a:ln>
        </p:spPr>
        <p:txBody>
          <a:bodyPr spcFirstLastPara="1" wrap="square" lIns="91425" tIns="45700" rIns="91425" bIns="45700" anchor="b" anchorCtr="0">
            <a:noAutofit/>
          </a:bodyPr>
          <a:lstStyle>
            <a:lvl1pPr marL="457200" lvl="0" indent="-228600" algn="l">
              <a:lnSpc>
                <a:spcPct val="85000"/>
              </a:lnSpc>
              <a:spcBef>
                <a:spcPts val="1000"/>
              </a:spcBef>
              <a:spcAft>
                <a:spcPts val="0"/>
              </a:spcAft>
              <a:buSzPts val="2600"/>
              <a:buNone/>
              <a:defRPr sz="26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51" name="Google Shape;51;p22"/>
          <p:cNvSpPr txBox="1">
            <a:spLocks noGrp="1"/>
          </p:cNvSpPr>
          <p:nvPr>
            <p:ph type="body" idx="2"/>
          </p:nvPr>
        </p:nvSpPr>
        <p:spPr>
          <a:xfrm>
            <a:off x="913774" y="3051012"/>
            <a:ext cx="5106027" cy="274018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52" name="Google Shape;52;p22"/>
          <p:cNvSpPr txBox="1">
            <a:spLocks noGrp="1"/>
          </p:cNvSpPr>
          <p:nvPr>
            <p:ph type="body" idx="3"/>
          </p:nvPr>
        </p:nvSpPr>
        <p:spPr>
          <a:xfrm>
            <a:off x="6396423" y="2371018"/>
            <a:ext cx="4881804" cy="679994"/>
          </a:xfrm>
          <a:prstGeom prst="rect">
            <a:avLst/>
          </a:prstGeom>
          <a:noFill/>
          <a:ln>
            <a:noFill/>
          </a:ln>
        </p:spPr>
        <p:txBody>
          <a:bodyPr spcFirstLastPara="1" wrap="square" lIns="91425" tIns="45700" rIns="91425" bIns="45700" anchor="b" anchorCtr="0">
            <a:noAutofit/>
          </a:bodyPr>
          <a:lstStyle>
            <a:lvl1pPr marL="457200" lvl="0" indent="-228600" algn="l">
              <a:lnSpc>
                <a:spcPct val="85000"/>
              </a:lnSpc>
              <a:spcBef>
                <a:spcPts val="1000"/>
              </a:spcBef>
              <a:spcAft>
                <a:spcPts val="0"/>
              </a:spcAft>
              <a:buSzPts val="2600"/>
              <a:buNone/>
              <a:defRPr sz="26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53" name="Google Shape;53;p22"/>
          <p:cNvSpPr txBox="1">
            <a:spLocks noGrp="1"/>
          </p:cNvSpPr>
          <p:nvPr>
            <p:ph type="body" idx="4"/>
          </p:nvPr>
        </p:nvSpPr>
        <p:spPr>
          <a:xfrm>
            <a:off x="6172200" y="3051012"/>
            <a:ext cx="5105401" cy="274018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54" name="Google Shape;54;p22"/>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pic>
        <p:nvPicPr>
          <p:cNvPr id="58" name="Google Shape;58;p23"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59" name="Google Shape;59;p23"/>
          <p:cNvSpPr txBox="1">
            <a:spLocks noGrp="1"/>
          </p:cNvSpPr>
          <p:nvPr>
            <p:ph type="title"/>
          </p:nvPr>
        </p:nvSpPr>
        <p:spPr>
          <a:xfrm>
            <a:off x="914400" y="619125"/>
            <a:ext cx="10363200" cy="1595438"/>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1400"/>
              <a:buNone/>
              <a:defRPr/>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60" name="Google Shape;60;p23"/>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23"/>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23"/>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3"/>
        <p:cNvGrpSpPr/>
        <p:nvPr/>
      </p:nvGrpSpPr>
      <p:grpSpPr>
        <a:xfrm>
          <a:off x="0" y="0"/>
          <a:ext cx="0" cy="0"/>
          <a:chOff x="0" y="0"/>
          <a:chExt cx="0" cy="0"/>
        </a:xfrm>
      </p:grpSpPr>
      <p:pic>
        <p:nvPicPr>
          <p:cNvPr id="64" name="Google Shape;64;p24"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65" name="Google Shape;65;p24"/>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4"/>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4"/>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8"/>
        <p:cNvGrpSpPr/>
        <p:nvPr/>
      </p:nvGrpSpPr>
      <p:grpSpPr>
        <a:xfrm>
          <a:off x="0" y="0"/>
          <a:ext cx="0" cy="0"/>
          <a:chOff x="0" y="0"/>
          <a:chExt cx="0" cy="0"/>
        </a:xfrm>
      </p:grpSpPr>
      <p:pic>
        <p:nvPicPr>
          <p:cNvPr id="69" name="Google Shape;69;p25"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70" name="Google Shape;70;p25"/>
          <p:cNvSpPr txBox="1">
            <a:spLocks noGrp="1"/>
          </p:cNvSpPr>
          <p:nvPr>
            <p:ph type="title"/>
          </p:nvPr>
        </p:nvSpPr>
        <p:spPr>
          <a:xfrm>
            <a:off x="913775" y="609600"/>
            <a:ext cx="3935688" cy="2023252"/>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SzPts val="1400"/>
              <a:buNone/>
              <a:defRPr sz="3200"/>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71" name="Google Shape;71;p25"/>
          <p:cNvSpPr txBox="1">
            <a:spLocks noGrp="1"/>
          </p:cNvSpPr>
          <p:nvPr>
            <p:ph type="body" idx="1"/>
          </p:nvPr>
        </p:nvSpPr>
        <p:spPr>
          <a:xfrm>
            <a:off x="5078062" y="609600"/>
            <a:ext cx="6200163" cy="5181599"/>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72" name="Google Shape;72;p25"/>
          <p:cNvSpPr txBox="1">
            <a:spLocks noGrp="1"/>
          </p:cNvSpPr>
          <p:nvPr>
            <p:ph type="body" idx="2"/>
          </p:nvPr>
        </p:nvSpPr>
        <p:spPr>
          <a:xfrm>
            <a:off x="913774" y="2632852"/>
            <a:ext cx="3935689" cy="315834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73" name="Google Shape;73;p25"/>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5"/>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5"/>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6"/>
        <p:cNvGrpSpPr/>
        <p:nvPr/>
      </p:nvGrpSpPr>
      <p:grpSpPr>
        <a:xfrm>
          <a:off x="0" y="0"/>
          <a:ext cx="0" cy="0"/>
          <a:chOff x="0" y="0"/>
          <a:chExt cx="0" cy="0"/>
        </a:xfrm>
      </p:grpSpPr>
      <p:pic>
        <p:nvPicPr>
          <p:cNvPr id="77" name="Google Shape;77;p26" descr="Droplets-HD-Content-R1d.png"/>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78" name="Google Shape;78;p26"/>
          <p:cNvSpPr txBox="1">
            <a:spLocks noGrp="1"/>
          </p:cNvSpPr>
          <p:nvPr>
            <p:ph type="title"/>
          </p:nvPr>
        </p:nvSpPr>
        <p:spPr>
          <a:xfrm>
            <a:off x="913774" y="609600"/>
            <a:ext cx="5934969" cy="2023254"/>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SzPts val="1400"/>
              <a:buNone/>
              <a:defRPr sz="3200"/>
            </a:lvl1pPr>
            <a:lvl2pPr lvl="1" algn="ctr">
              <a:lnSpc>
                <a:spcPct val="90000"/>
              </a:lnSpc>
              <a:spcBef>
                <a:spcPts val="0"/>
              </a:spcBef>
              <a:spcAft>
                <a:spcPts val="0"/>
              </a:spcAft>
              <a:buSzPts val="1400"/>
              <a:buNone/>
              <a:defRPr/>
            </a:lvl2pPr>
            <a:lvl3pPr lvl="2" algn="ctr">
              <a:lnSpc>
                <a:spcPct val="90000"/>
              </a:lnSpc>
              <a:spcBef>
                <a:spcPts val="0"/>
              </a:spcBef>
              <a:spcAft>
                <a:spcPts val="0"/>
              </a:spcAft>
              <a:buSzPts val="1400"/>
              <a:buNone/>
              <a:defRPr/>
            </a:lvl3pPr>
            <a:lvl4pPr lvl="3" algn="ctr">
              <a:lnSpc>
                <a:spcPct val="90000"/>
              </a:lnSpc>
              <a:spcBef>
                <a:spcPts val="0"/>
              </a:spcBef>
              <a:spcAft>
                <a:spcPts val="0"/>
              </a:spcAft>
              <a:buSzPts val="1400"/>
              <a:buNone/>
              <a:defRPr/>
            </a:lvl4pPr>
            <a:lvl5pPr lvl="4" algn="ctr">
              <a:lnSpc>
                <a:spcPct val="90000"/>
              </a:lnSpc>
              <a:spcBef>
                <a:spcPts val="0"/>
              </a:spcBef>
              <a:spcAft>
                <a:spcPts val="0"/>
              </a:spcAft>
              <a:buSzPts val="1400"/>
              <a:buNone/>
              <a:defRPr/>
            </a:lvl5pPr>
            <a:lvl6pPr lvl="5" algn="ctr">
              <a:lnSpc>
                <a:spcPct val="90000"/>
              </a:lnSpc>
              <a:spcBef>
                <a:spcPts val="0"/>
              </a:spcBef>
              <a:spcAft>
                <a:spcPts val="0"/>
              </a:spcAft>
              <a:buSzPts val="1400"/>
              <a:buNone/>
              <a:defRPr/>
            </a:lvl6pPr>
            <a:lvl7pPr lvl="6" algn="ctr">
              <a:lnSpc>
                <a:spcPct val="90000"/>
              </a:lnSpc>
              <a:spcBef>
                <a:spcPts val="0"/>
              </a:spcBef>
              <a:spcAft>
                <a:spcPts val="0"/>
              </a:spcAft>
              <a:buSzPts val="1400"/>
              <a:buNone/>
              <a:defRPr/>
            </a:lvl7pPr>
            <a:lvl8pPr lvl="7" algn="ctr">
              <a:lnSpc>
                <a:spcPct val="90000"/>
              </a:lnSpc>
              <a:spcBef>
                <a:spcPts val="0"/>
              </a:spcBef>
              <a:spcAft>
                <a:spcPts val="0"/>
              </a:spcAft>
              <a:buSzPts val="1400"/>
              <a:buNone/>
              <a:defRPr/>
            </a:lvl8pPr>
            <a:lvl9pPr lvl="8" algn="ctr">
              <a:lnSpc>
                <a:spcPct val="90000"/>
              </a:lnSpc>
              <a:spcBef>
                <a:spcPts val="0"/>
              </a:spcBef>
              <a:spcAft>
                <a:spcPts val="0"/>
              </a:spcAft>
              <a:buSzPts val="1400"/>
              <a:buNone/>
              <a:defRPr/>
            </a:lvl9pPr>
          </a:lstStyle>
          <a:p>
            <a:endParaRPr/>
          </a:p>
        </p:txBody>
      </p:sp>
      <p:sp>
        <p:nvSpPr>
          <p:cNvPr id="79" name="Google Shape;79;p26"/>
          <p:cNvSpPr>
            <a:spLocks noGrp="1"/>
          </p:cNvSpPr>
          <p:nvPr>
            <p:ph type="pic" idx="2"/>
          </p:nvPr>
        </p:nvSpPr>
        <p:spPr>
          <a:xfrm>
            <a:off x="7424803" y="609601"/>
            <a:ext cx="3255358" cy="5181600"/>
          </a:xfrm>
          <a:prstGeom prst="roundRect">
            <a:avLst>
              <a:gd name="adj" fmla="val 4943"/>
            </a:avLst>
          </a:prstGeom>
          <a:noFill/>
          <a:ln w="82550" cap="sq" cmpd="sng">
            <a:solidFill>
              <a:srgbClr val="EAEAEA"/>
            </a:solidFill>
            <a:prstDash val="solid"/>
            <a:miter lim="800000"/>
            <a:headEnd type="none" w="sm" len="sm"/>
            <a:tailEnd type="none" w="sm" len="sm"/>
          </a:ln>
        </p:spPr>
      </p:sp>
      <p:sp>
        <p:nvSpPr>
          <p:cNvPr id="80" name="Google Shape;80;p26"/>
          <p:cNvSpPr txBox="1">
            <a:spLocks noGrp="1"/>
          </p:cNvSpPr>
          <p:nvPr>
            <p:ph type="body" idx="1"/>
          </p:nvPr>
        </p:nvSpPr>
        <p:spPr>
          <a:xfrm>
            <a:off x="913794" y="2632852"/>
            <a:ext cx="5934949" cy="3158347"/>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81" name="Google Shape;81;p26"/>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6"/>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6"/>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B8B8B8"/>
            </a:gs>
          </a:gsLst>
          <a:lin ang="5400000" scaled="0"/>
        </a:gradFill>
        <a:effectLst/>
      </p:bgPr>
    </p:bg>
    <p:spTree>
      <p:nvGrpSpPr>
        <p:cNvPr id="1" name="Shape 5"/>
        <p:cNvGrpSpPr/>
        <p:nvPr/>
      </p:nvGrpSpPr>
      <p:grpSpPr>
        <a:xfrm>
          <a:off x="0" y="0"/>
          <a:ext cx="0" cy="0"/>
          <a:chOff x="0" y="0"/>
          <a:chExt cx="0" cy="0"/>
        </a:xfrm>
      </p:grpSpPr>
      <p:pic>
        <p:nvPicPr>
          <p:cNvPr id="6" name="Google Shape;6;p16" descr="\\DROBO-FS\QuickDrops\JB\PPTX NG\Droplets\LightingOverlay.png"/>
          <p:cNvPicPr preferRelativeResize="0"/>
          <p:nvPr/>
        </p:nvPicPr>
        <p:blipFill rotWithShape="1">
          <a:blip r:embed="rId19">
            <a:alphaModFix/>
          </a:blip>
          <a:srcRect/>
          <a:stretch/>
        </p:blipFill>
        <p:spPr>
          <a:xfrm>
            <a:off x="0" y="0"/>
            <a:ext cx="12192000" cy="6858000"/>
          </a:xfrm>
          <a:prstGeom prst="rect">
            <a:avLst/>
          </a:prstGeom>
          <a:noFill/>
          <a:ln>
            <a:noFill/>
          </a:ln>
        </p:spPr>
      </p:pic>
      <p:sp>
        <p:nvSpPr>
          <p:cNvPr id="7" name="Google Shape;7;p16"/>
          <p:cNvSpPr txBox="1">
            <a:spLocks noGrp="1"/>
          </p:cNvSpPr>
          <p:nvPr>
            <p:ph type="title"/>
          </p:nvPr>
        </p:nvSpPr>
        <p:spPr>
          <a:xfrm>
            <a:off x="914400" y="619125"/>
            <a:ext cx="10363200" cy="1595438"/>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SzPts val="1400"/>
              <a:buNone/>
              <a:defRPr sz="3600" b="0" i="0" u="none" strike="noStrike" cap="none">
                <a:solidFill>
                  <a:schemeClr val="dk1"/>
                </a:solidFill>
                <a:latin typeface="Twentieth Century"/>
                <a:ea typeface="Twentieth Century"/>
                <a:cs typeface="Twentieth Century"/>
                <a:sym typeface="Twentieth Century"/>
              </a:defRPr>
            </a:lvl1pPr>
            <a:lvl2pPr marR="0" lvl="1" algn="ctr" rtl="0">
              <a:lnSpc>
                <a:spcPct val="90000"/>
              </a:lnSpc>
              <a:spcBef>
                <a:spcPts val="0"/>
              </a:spcBef>
              <a:spcAft>
                <a:spcPts val="0"/>
              </a:spcAft>
              <a:buSzPts val="1400"/>
              <a:buNone/>
              <a:defRPr sz="3600" b="0" i="0" u="none" strike="noStrike" cap="none">
                <a:solidFill>
                  <a:schemeClr val="dk1"/>
                </a:solidFill>
                <a:latin typeface="Twentieth Century"/>
                <a:ea typeface="Twentieth Century"/>
                <a:cs typeface="Twentieth Century"/>
                <a:sym typeface="Twentieth Century"/>
              </a:defRPr>
            </a:lvl2pPr>
            <a:lvl3pPr marR="0" lvl="2" algn="ctr" rtl="0">
              <a:lnSpc>
                <a:spcPct val="90000"/>
              </a:lnSpc>
              <a:spcBef>
                <a:spcPts val="0"/>
              </a:spcBef>
              <a:spcAft>
                <a:spcPts val="0"/>
              </a:spcAft>
              <a:buSzPts val="1400"/>
              <a:buNone/>
              <a:defRPr sz="3600" b="0" i="0" u="none" strike="noStrike" cap="none">
                <a:solidFill>
                  <a:schemeClr val="dk1"/>
                </a:solidFill>
                <a:latin typeface="Twentieth Century"/>
                <a:ea typeface="Twentieth Century"/>
                <a:cs typeface="Twentieth Century"/>
                <a:sym typeface="Twentieth Century"/>
              </a:defRPr>
            </a:lvl3pPr>
            <a:lvl4pPr marR="0" lvl="3" algn="ctr" rtl="0">
              <a:lnSpc>
                <a:spcPct val="90000"/>
              </a:lnSpc>
              <a:spcBef>
                <a:spcPts val="0"/>
              </a:spcBef>
              <a:spcAft>
                <a:spcPts val="0"/>
              </a:spcAft>
              <a:buSzPts val="1400"/>
              <a:buNone/>
              <a:defRPr sz="3600" b="0" i="0" u="none" strike="noStrike" cap="none">
                <a:solidFill>
                  <a:schemeClr val="dk1"/>
                </a:solidFill>
                <a:latin typeface="Twentieth Century"/>
                <a:ea typeface="Twentieth Century"/>
                <a:cs typeface="Twentieth Century"/>
                <a:sym typeface="Twentieth Century"/>
              </a:defRPr>
            </a:lvl4pPr>
            <a:lvl5pPr marR="0" lvl="4" algn="ctr" rtl="0">
              <a:lnSpc>
                <a:spcPct val="90000"/>
              </a:lnSpc>
              <a:spcBef>
                <a:spcPts val="0"/>
              </a:spcBef>
              <a:spcAft>
                <a:spcPts val="0"/>
              </a:spcAft>
              <a:buSzPts val="1400"/>
              <a:buNone/>
              <a:defRPr sz="3600" b="0" i="0" u="none" strike="noStrike" cap="none">
                <a:solidFill>
                  <a:schemeClr val="dk1"/>
                </a:solidFill>
                <a:latin typeface="Twentieth Century"/>
                <a:ea typeface="Twentieth Century"/>
                <a:cs typeface="Twentieth Century"/>
                <a:sym typeface="Twentieth Century"/>
              </a:defRPr>
            </a:lvl5pPr>
            <a:lvl6pPr marR="0" lvl="5" algn="ctr" rtl="0">
              <a:lnSpc>
                <a:spcPct val="90000"/>
              </a:lnSpc>
              <a:spcBef>
                <a:spcPts val="0"/>
              </a:spcBef>
              <a:spcAft>
                <a:spcPts val="0"/>
              </a:spcAft>
              <a:buSzPts val="1400"/>
              <a:buNone/>
              <a:defRPr sz="3600" b="0" i="0" u="none" strike="noStrike" cap="none">
                <a:solidFill>
                  <a:schemeClr val="dk1"/>
                </a:solidFill>
                <a:latin typeface="Twentieth Century"/>
                <a:ea typeface="Twentieth Century"/>
                <a:cs typeface="Twentieth Century"/>
                <a:sym typeface="Twentieth Century"/>
              </a:defRPr>
            </a:lvl6pPr>
            <a:lvl7pPr marR="0" lvl="6" algn="ctr" rtl="0">
              <a:lnSpc>
                <a:spcPct val="90000"/>
              </a:lnSpc>
              <a:spcBef>
                <a:spcPts val="0"/>
              </a:spcBef>
              <a:spcAft>
                <a:spcPts val="0"/>
              </a:spcAft>
              <a:buSzPts val="1400"/>
              <a:buNone/>
              <a:defRPr sz="3600" b="0" i="0" u="none" strike="noStrike" cap="none">
                <a:solidFill>
                  <a:schemeClr val="dk1"/>
                </a:solidFill>
                <a:latin typeface="Twentieth Century"/>
                <a:ea typeface="Twentieth Century"/>
                <a:cs typeface="Twentieth Century"/>
                <a:sym typeface="Twentieth Century"/>
              </a:defRPr>
            </a:lvl7pPr>
            <a:lvl8pPr marR="0" lvl="7" algn="ctr" rtl="0">
              <a:lnSpc>
                <a:spcPct val="90000"/>
              </a:lnSpc>
              <a:spcBef>
                <a:spcPts val="0"/>
              </a:spcBef>
              <a:spcAft>
                <a:spcPts val="0"/>
              </a:spcAft>
              <a:buSzPts val="1400"/>
              <a:buNone/>
              <a:defRPr sz="3600" b="0" i="0" u="none" strike="noStrike" cap="none">
                <a:solidFill>
                  <a:schemeClr val="dk1"/>
                </a:solidFill>
                <a:latin typeface="Twentieth Century"/>
                <a:ea typeface="Twentieth Century"/>
                <a:cs typeface="Twentieth Century"/>
                <a:sym typeface="Twentieth Century"/>
              </a:defRPr>
            </a:lvl8pPr>
            <a:lvl9pPr marR="0" lvl="8" algn="ctr" rtl="0">
              <a:lnSpc>
                <a:spcPct val="90000"/>
              </a:lnSpc>
              <a:spcBef>
                <a:spcPts val="0"/>
              </a:spcBef>
              <a:spcAft>
                <a:spcPts val="0"/>
              </a:spcAft>
              <a:buSzPts val="1400"/>
              <a:buNone/>
              <a:defRPr sz="36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8" name="Google Shape;8;p16"/>
          <p:cNvSpPr txBox="1">
            <a:spLocks noGrp="1"/>
          </p:cNvSpPr>
          <p:nvPr>
            <p:ph type="body" idx="1"/>
          </p:nvPr>
        </p:nvSpPr>
        <p:spPr>
          <a:xfrm>
            <a:off x="914400" y="2366963"/>
            <a:ext cx="10363200" cy="3424237"/>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dk1"/>
              </a:buClr>
              <a:buSzPts val="2000"/>
              <a:buFont typeface="Arial"/>
              <a:buChar char="•"/>
              <a:defRPr sz="2000" b="0" i="0" u="none" strike="noStrike" cap="none">
                <a:solidFill>
                  <a:schemeClr val="dk1"/>
                </a:solidFill>
                <a:latin typeface="Twentieth Century"/>
                <a:ea typeface="Twentieth Century"/>
                <a:cs typeface="Twentieth Century"/>
                <a:sym typeface="Twentieth Century"/>
              </a:defRPr>
            </a:lvl1pPr>
            <a:lvl2pPr marL="914400" marR="0" lvl="1" indent="-342900" algn="l" rtl="0">
              <a:lnSpc>
                <a:spcPct val="120000"/>
              </a:lnSpc>
              <a:spcBef>
                <a:spcPts val="500"/>
              </a:spcBef>
              <a:spcAft>
                <a:spcPts val="0"/>
              </a:spcAft>
              <a:buClr>
                <a:schemeClr val="dk1"/>
              </a:buClr>
              <a:buSzPts val="1800"/>
              <a:buFont typeface="Arial"/>
              <a:buChar char="•"/>
              <a:defRPr sz="1800" b="0" i="0" u="none" strike="noStrike" cap="none">
                <a:solidFill>
                  <a:schemeClr val="dk1"/>
                </a:solidFill>
                <a:latin typeface="Twentieth Century"/>
                <a:ea typeface="Twentieth Century"/>
                <a:cs typeface="Twentieth Century"/>
                <a:sym typeface="Twentieth Century"/>
              </a:defRPr>
            </a:lvl2pPr>
            <a:lvl3pPr marL="1371600" marR="0" lvl="2" indent="-330200" algn="l" rtl="0">
              <a:lnSpc>
                <a:spcPct val="120000"/>
              </a:lnSpc>
              <a:spcBef>
                <a:spcPts val="500"/>
              </a:spcBef>
              <a:spcAft>
                <a:spcPts val="0"/>
              </a:spcAft>
              <a:buClr>
                <a:schemeClr val="dk1"/>
              </a:buClr>
              <a:buSzPts val="1600"/>
              <a:buFont typeface="Arial"/>
              <a:buChar char="•"/>
              <a:defRPr sz="1600" b="0" i="0" u="none" strike="noStrike" cap="none">
                <a:solidFill>
                  <a:schemeClr val="dk1"/>
                </a:solidFill>
                <a:latin typeface="Twentieth Century"/>
                <a:ea typeface="Twentieth Century"/>
                <a:cs typeface="Twentieth Century"/>
                <a:sym typeface="Twentieth Century"/>
              </a:defRPr>
            </a:lvl3pPr>
            <a:lvl4pPr marL="1828800" marR="0" lvl="3"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4pPr>
            <a:lvl5pPr marL="2286000" marR="0" lvl="4"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5pPr>
            <a:lvl6pPr marL="2743200" marR="0" lvl="5"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6pPr>
            <a:lvl7pPr marL="3200400" marR="0" lvl="6"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7pPr>
            <a:lvl8pPr marL="3657600" marR="0" lvl="7"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8pPr>
            <a:lvl9pPr marL="4114800" marR="0" lvl="8"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9" name="Google Shape;9;p16"/>
          <p:cNvSpPr txBox="1">
            <a:spLocks noGrp="1"/>
          </p:cNvSpPr>
          <p:nvPr>
            <p:ph type="dt" idx="10"/>
          </p:nvPr>
        </p:nvSpPr>
        <p:spPr>
          <a:xfrm>
            <a:off x="7678738" y="5883275"/>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dk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0" name="Google Shape;10;p16"/>
          <p:cNvSpPr txBox="1">
            <a:spLocks noGrp="1"/>
          </p:cNvSpPr>
          <p:nvPr>
            <p:ph type="ftr" idx="11"/>
          </p:nvPr>
        </p:nvSpPr>
        <p:spPr>
          <a:xfrm>
            <a:off x="914400" y="5883275"/>
            <a:ext cx="6672263"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dk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1" name="Google Shape;11;p16"/>
          <p:cNvSpPr txBox="1">
            <a:spLocks noGrp="1"/>
          </p:cNvSpPr>
          <p:nvPr>
            <p:ph type="sldNum" idx="12"/>
          </p:nvPr>
        </p:nvSpPr>
        <p:spPr>
          <a:xfrm>
            <a:off x="10514013" y="5883275"/>
            <a:ext cx="763587"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rtl="0">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rtl="0">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rtl="0">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rtl="0">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rtl="0">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rtl="0">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rtl="0">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rtl="0">
              <a:spcBef>
                <a:spcPts val="0"/>
              </a:spcBef>
              <a:spcAft>
                <a:spcPts val="0"/>
              </a:spcAft>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2.jpe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s://arxiv.org/abs/1503.03832" TargetMode="External"/><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hyperlink" Target="https://spark.apache.org/docs/latest/"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 descr="Title 1"/>
          <p:cNvSpPr txBox="1">
            <a:spLocks noGrp="1"/>
          </p:cNvSpPr>
          <p:nvPr>
            <p:ph type="title"/>
          </p:nvPr>
        </p:nvSpPr>
        <p:spPr>
          <a:xfrm>
            <a:off x="982663" y="1784350"/>
            <a:ext cx="9505950" cy="164465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sz="3600"/>
              <a:t>PERSON RE-IDENTIFICATION USING DEEP LEARNING AND BIG DATA METHODS</a:t>
            </a:r>
            <a:endParaRPr sz="6000">
              <a:solidFill>
                <a:srgbClr val="FFFFFF"/>
              </a:solidFill>
            </a:endParaRPr>
          </a:p>
        </p:txBody>
      </p:sp>
      <p:sp>
        <p:nvSpPr>
          <p:cNvPr id="162" name="Google Shape;162;p1" descr="Subtitle 4"/>
          <p:cNvSpPr txBox="1">
            <a:spLocks noGrp="1"/>
          </p:cNvSpPr>
          <p:nvPr>
            <p:ph type="body" idx="1"/>
          </p:nvPr>
        </p:nvSpPr>
        <p:spPr>
          <a:xfrm>
            <a:off x="479425" y="4481513"/>
            <a:ext cx="7766050" cy="1644650"/>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dk1"/>
              </a:buClr>
              <a:buSzPts val="1600"/>
              <a:buFont typeface="Twentieth Century"/>
              <a:buNone/>
            </a:pPr>
            <a:r>
              <a:rPr lang="en-US" sz="1600">
                <a:latin typeface="Bahnschrift SemiCondensed" panose="020B0502040204020203" pitchFamily="34" charset="0"/>
              </a:rPr>
              <a:t>PRESENTED BY:</a:t>
            </a:r>
            <a:endParaRPr>
              <a:latin typeface="Bahnschrift SemiCondensed" panose="020B0502040204020203" pitchFamily="34" charset="0"/>
            </a:endParaRPr>
          </a:p>
          <a:p>
            <a:pPr marL="0" lvl="0" indent="0" algn="l" rtl="0">
              <a:lnSpc>
                <a:spcPct val="120000"/>
              </a:lnSpc>
              <a:spcBef>
                <a:spcPts val="1000"/>
              </a:spcBef>
              <a:spcAft>
                <a:spcPts val="0"/>
              </a:spcAft>
              <a:buClr>
                <a:schemeClr val="dk1"/>
              </a:buClr>
              <a:buSzPts val="1600"/>
              <a:buFont typeface="Twentieth Century"/>
              <a:buNone/>
            </a:pPr>
            <a:r>
              <a:rPr lang="en-US" sz="1600">
                <a:latin typeface="Bahnschrift SemiCondensed" panose="020B0502040204020203" pitchFamily="34" charset="0"/>
              </a:rPr>
              <a:t>	ANANDHU S KUMAR</a:t>
            </a:r>
            <a:endParaRPr>
              <a:latin typeface="Bahnschrift SemiCondensed" panose="020B0502040204020203" pitchFamily="34" charset="0"/>
            </a:endParaRPr>
          </a:p>
          <a:p>
            <a:pPr marL="0" lvl="0" indent="0" algn="l" rtl="0">
              <a:lnSpc>
                <a:spcPct val="120000"/>
              </a:lnSpc>
              <a:spcBef>
                <a:spcPts val="1000"/>
              </a:spcBef>
              <a:spcAft>
                <a:spcPts val="0"/>
              </a:spcAft>
              <a:buClr>
                <a:schemeClr val="dk1"/>
              </a:buClr>
              <a:buSzPts val="1600"/>
              <a:buFont typeface="Twentieth Century"/>
              <a:buNone/>
            </a:pPr>
            <a:r>
              <a:rPr lang="en-US" sz="1600">
                <a:latin typeface="Bahnschrift SemiCondensed" panose="020B0502040204020203" pitchFamily="34" charset="0"/>
              </a:rPr>
              <a:t>	B AKASH KRISHNA</a:t>
            </a:r>
            <a:endParaRPr>
              <a:latin typeface="Bahnschrift SemiCondensed" panose="020B0502040204020203" pitchFamily="34" charset="0"/>
            </a:endParaRPr>
          </a:p>
          <a:p>
            <a:pPr marL="0" lvl="0" indent="0" algn="l" rtl="0">
              <a:lnSpc>
                <a:spcPct val="120000"/>
              </a:lnSpc>
              <a:spcBef>
                <a:spcPts val="1000"/>
              </a:spcBef>
              <a:spcAft>
                <a:spcPts val="0"/>
              </a:spcAft>
              <a:buClr>
                <a:schemeClr val="dk1"/>
              </a:buClr>
              <a:buSzPts val="1600"/>
              <a:buFont typeface="Twentieth Century"/>
              <a:buNone/>
            </a:pPr>
            <a:r>
              <a:rPr lang="en-US" sz="1600">
                <a:latin typeface="Bahnschrift SemiCondensed" panose="020B0502040204020203" pitchFamily="34" charset="0"/>
              </a:rPr>
              <a:t>	JEWEL SAJI</a:t>
            </a:r>
            <a:endParaRPr sz="1600">
              <a:latin typeface="Bahnschrift SemiCondensed" panose="020B0502040204020203"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7" descr="Title 1"/>
          <p:cNvSpPr txBox="1">
            <a:spLocks noGrp="1"/>
          </p:cNvSpPr>
          <p:nvPr>
            <p:ph type="title"/>
          </p:nvPr>
        </p:nvSpPr>
        <p:spPr>
          <a:xfrm>
            <a:off x="1198776" y="-324970"/>
            <a:ext cx="9424400" cy="224136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a:latin typeface="Bahnschrift SemiCondensed" panose="020B0502040204020203" pitchFamily="34" charset="0"/>
              </a:rPr>
              <a:t>PROPOSED DESIGN</a:t>
            </a:r>
            <a:endParaRPr>
              <a:latin typeface="Bahnschrift SemiCondensed" panose="020B0502040204020203" pitchFamily="34" charset="0"/>
            </a:endParaRPr>
          </a:p>
        </p:txBody>
      </p:sp>
      <p:sp>
        <p:nvSpPr>
          <p:cNvPr id="213" name="Google Shape;213;p7" descr="Text Placeholder 2"/>
          <p:cNvSpPr txBox="1">
            <a:spLocks noGrp="1"/>
          </p:cNvSpPr>
          <p:nvPr>
            <p:ph type="body" idx="1"/>
          </p:nvPr>
        </p:nvSpPr>
        <p:spPr>
          <a:xfrm>
            <a:off x="75414" y="1102936"/>
            <a:ext cx="11661536" cy="5374064"/>
          </a:xfrm>
          <a:prstGeom prst="rect">
            <a:avLst/>
          </a:prstGeom>
          <a:noFill/>
          <a:ln>
            <a:noFill/>
          </a:ln>
        </p:spPr>
        <p:txBody>
          <a:bodyPr spcFirstLastPara="1" wrap="square" lIns="91425" tIns="45700" rIns="91425" bIns="45700" anchor="t" anchorCtr="0">
            <a:noAutofit/>
          </a:bodyPr>
          <a:lstStyle/>
          <a:p>
            <a:pPr>
              <a:buNone/>
            </a:pPr>
            <a:r>
              <a:rPr lang="en-US" sz="1400" b="1" dirty="0"/>
              <a:t>1. </a:t>
            </a:r>
            <a:r>
              <a:rPr lang="en-US" sz="1600" dirty="0">
                <a:latin typeface="Bahnschrift SemiCondensed"/>
              </a:rPr>
              <a:t>High-Speed Missing Person Identification System</a:t>
            </a:r>
          </a:p>
          <a:p>
            <a:pPr>
              <a:buFont typeface="Arial" panose="020B0604020202020204" pitchFamily="34" charset="0"/>
              <a:buChar char="•"/>
            </a:pPr>
            <a:r>
              <a:rPr lang="en-US" sz="1400" dirty="0">
                <a:latin typeface="Bahnschrift SemiCondensed"/>
              </a:rPr>
              <a:t>Face Detection: Uses MTCNN to accurately detect faces in CCTV footage.</a:t>
            </a:r>
          </a:p>
          <a:p>
            <a:pPr>
              <a:buFont typeface="Arial" panose="020B0604020202020204" pitchFamily="34" charset="0"/>
              <a:buChar char="•"/>
            </a:pPr>
            <a:r>
              <a:rPr lang="en-US" sz="1400" dirty="0">
                <a:latin typeface="Bahnschrift SemiCondensed"/>
              </a:rPr>
              <a:t>Face Recognition: Uses InceptionResnetV1 to extract and compare facial embeddings against a reference database.</a:t>
            </a:r>
          </a:p>
          <a:p>
            <a:pPr>
              <a:buFont typeface="Arial" panose="020B0604020202020204" pitchFamily="34" charset="0"/>
              <a:buChar char="•"/>
            </a:pPr>
            <a:r>
              <a:rPr lang="en-US" sz="1400" dirty="0">
                <a:latin typeface="Bahnschrift SemiCondensed"/>
              </a:rPr>
              <a:t>Parallel Processing: Implements multi-threading (</a:t>
            </a:r>
            <a:r>
              <a:rPr lang="en-US" sz="1400" dirty="0" err="1">
                <a:latin typeface="Bahnschrift SemiCondensed"/>
              </a:rPr>
              <a:t>ThreadPoolExecutor</a:t>
            </a:r>
            <a:r>
              <a:rPr lang="en-US" sz="1400" dirty="0">
                <a:latin typeface="Bahnschrift SemiCondensed"/>
              </a:rPr>
              <a:t>) and GPU acceleration to speed up video analysis.</a:t>
            </a:r>
          </a:p>
          <a:p>
            <a:pPr>
              <a:buFont typeface="Arial" panose="020B0604020202020204" pitchFamily="34" charset="0"/>
              <a:buChar char="•"/>
            </a:pPr>
            <a:r>
              <a:rPr lang="en-US" sz="1400" dirty="0">
                <a:latin typeface="Bahnschrift SemiCondensed"/>
              </a:rPr>
              <a:t>Batch Processing for Large-Scale Data: Allows simultaneous scanning of multiple video files instead of sequential processing.</a:t>
            </a:r>
          </a:p>
          <a:p>
            <a:pPr marL="114300" indent="0">
              <a:buNone/>
            </a:pPr>
            <a:endParaRPr lang="en-US" sz="1400">
              <a:latin typeface="Bahnschrift SemiCondensed" panose="020B0502040204020203" pitchFamily="34" charset="0"/>
            </a:endParaRPr>
          </a:p>
          <a:p>
            <a:pPr>
              <a:buNone/>
            </a:pPr>
            <a:r>
              <a:rPr lang="en-US" sz="1600" dirty="0">
                <a:latin typeface="Bahnschrift SemiCondensed"/>
              </a:rPr>
              <a:t>2. Optimized Violence Detection System</a:t>
            </a:r>
          </a:p>
          <a:p>
            <a:pPr>
              <a:buFont typeface="Arial" panose="020B0604020202020204" pitchFamily="34" charset="0"/>
              <a:buChar char="•"/>
            </a:pPr>
            <a:r>
              <a:rPr lang="en-US" sz="1400" b="1" dirty="0">
                <a:latin typeface="Bahnschrift SemiCondensed"/>
              </a:rPr>
              <a:t>3D CNN-Based Action Recognition:</a:t>
            </a:r>
            <a:r>
              <a:rPr lang="en-US" sz="1400" dirty="0">
                <a:latin typeface="Bahnschrift SemiCondensed"/>
              </a:rPr>
              <a:t> Uses deep learning to analyze movement patterns and detect violent behavior.</a:t>
            </a:r>
          </a:p>
          <a:p>
            <a:pPr>
              <a:buFont typeface="Arial" panose="020B0604020202020204" pitchFamily="34" charset="0"/>
              <a:buChar char="•"/>
            </a:pPr>
            <a:r>
              <a:rPr lang="en-US" sz="1400" b="1" dirty="0">
                <a:latin typeface="Bahnschrift SemiCondensed"/>
              </a:rPr>
              <a:t>Frame Sampling Strategy:</a:t>
            </a:r>
            <a:r>
              <a:rPr lang="en-US" sz="1400" dirty="0">
                <a:latin typeface="Bahnschrift SemiCondensed"/>
              </a:rPr>
              <a:t> Processes key frames efficiently instead of analyzing every frame, reducing computational load.</a:t>
            </a:r>
          </a:p>
          <a:p>
            <a:pPr>
              <a:buFont typeface="Arial" panose="020B0604020202020204" pitchFamily="34" charset="0"/>
              <a:buChar char="•"/>
            </a:pPr>
            <a:r>
              <a:rPr lang="en-US" sz="1400" b="1" dirty="0">
                <a:latin typeface="Bahnschrift SemiCondensed"/>
              </a:rPr>
              <a:t>Noise Reduction Techniques:</a:t>
            </a:r>
            <a:r>
              <a:rPr lang="en-US" sz="1400" dirty="0">
                <a:latin typeface="Bahnschrift SemiCondensed"/>
              </a:rPr>
              <a:t> Filters out false positives caused by normal fast movements like running or sports activities.</a:t>
            </a:r>
            <a:endParaRPr lang="en-US" sz="1400" b="1" dirty="0">
              <a:latin typeface="Bahnschrift SemiCondensed"/>
            </a:endParaRPr>
          </a:p>
          <a:p>
            <a:pPr marL="114300" indent="0">
              <a:buNone/>
            </a:pPr>
            <a:endParaRPr lang="en-US" sz="1400">
              <a:latin typeface="Bahnschrift SemiCondensed" panose="020B0502040204020203" pitchFamily="34" charset="0"/>
            </a:endParaRPr>
          </a:p>
          <a:p>
            <a:pPr marL="101600" lvl="0" indent="0" algn="l" rtl="0">
              <a:spcBef>
                <a:spcPts val="1000"/>
              </a:spcBef>
              <a:spcAft>
                <a:spcPts val="0"/>
              </a:spcAft>
              <a:buSzPts val="2000"/>
              <a:buNone/>
            </a:pPr>
            <a:endParaRPr sz="1400"/>
          </a:p>
        </p:txBody>
      </p:sp>
      <p:sp>
        <p:nvSpPr>
          <p:cNvPr id="214" name="Google Shape;214;p7" descr="TextBox 3"/>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15" name="Google Shape;215;p7" descr="TextBox 5"/>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7</a:t>
            </a:r>
            <a:endParaRPr/>
          </a:p>
        </p:txBody>
      </p:sp>
      <p:sp>
        <p:nvSpPr>
          <p:cNvPr id="216" name="Google Shape;216;p7"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1">
          <a:extLst>
            <a:ext uri="{FF2B5EF4-FFF2-40B4-BE49-F238E27FC236}">
              <a16:creationId xmlns:a16="http://schemas.microsoft.com/office/drawing/2014/main" id="{20E1952F-3515-0025-59ED-21C214EBD42F}"/>
            </a:ext>
          </a:extLst>
        </p:cNvPr>
        <p:cNvGrpSpPr/>
        <p:nvPr/>
      </p:nvGrpSpPr>
      <p:grpSpPr>
        <a:xfrm>
          <a:off x="0" y="0"/>
          <a:ext cx="0" cy="0"/>
          <a:chOff x="0" y="0"/>
          <a:chExt cx="0" cy="0"/>
        </a:xfrm>
      </p:grpSpPr>
      <p:sp>
        <p:nvSpPr>
          <p:cNvPr id="213" name="Google Shape;213;p7" descr="Text Placeholder 2">
            <a:extLst>
              <a:ext uri="{FF2B5EF4-FFF2-40B4-BE49-F238E27FC236}">
                <a16:creationId xmlns:a16="http://schemas.microsoft.com/office/drawing/2014/main" id="{6F8AE5D1-CAAE-9322-27E0-DD713910A7D1}"/>
              </a:ext>
            </a:extLst>
          </p:cNvPr>
          <p:cNvSpPr txBox="1">
            <a:spLocks noGrp="1"/>
          </p:cNvSpPr>
          <p:nvPr>
            <p:ph type="body" idx="1"/>
          </p:nvPr>
        </p:nvSpPr>
        <p:spPr>
          <a:xfrm>
            <a:off x="75414" y="1102936"/>
            <a:ext cx="11661536" cy="5374064"/>
          </a:xfrm>
          <a:prstGeom prst="rect">
            <a:avLst/>
          </a:prstGeom>
          <a:noFill/>
          <a:ln>
            <a:noFill/>
          </a:ln>
        </p:spPr>
        <p:txBody>
          <a:bodyPr spcFirstLastPara="1" wrap="square" lIns="91425" tIns="45700" rIns="91425" bIns="45700" anchor="t" anchorCtr="0">
            <a:noAutofit/>
          </a:bodyPr>
          <a:lstStyle/>
          <a:p>
            <a:pPr>
              <a:buNone/>
            </a:pPr>
            <a:r>
              <a:rPr lang="en-US" sz="1600" dirty="0">
                <a:latin typeface="Bahnschrift SemiCondensed"/>
              </a:rPr>
              <a:t>3. Efficient Workflow and System Architecture</a:t>
            </a:r>
          </a:p>
          <a:p>
            <a:pPr marL="114300" indent="0">
              <a:buNone/>
            </a:pPr>
            <a:r>
              <a:rPr lang="en-US" sz="1400" b="1" dirty="0">
                <a:latin typeface="Bahnschrift SemiCondensed"/>
              </a:rPr>
              <a:t>User Inputs:</a:t>
            </a:r>
            <a:r>
              <a:rPr lang="en-US" sz="1400" dirty="0">
                <a:latin typeface="Bahnschrift SemiCondensed"/>
              </a:rPr>
              <a:t> </a:t>
            </a:r>
          </a:p>
          <a:p>
            <a:pPr marL="742950" lvl="1" indent="-285750">
              <a:buFont typeface="Arial" panose="020B0604020202020204" pitchFamily="34" charset="0"/>
              <a:buChar char="•"/>
            </a:pPr>
            <a:r>
              <a:rPr lang="en-US" sz="1400" dirty="0">
                <a:latin typeface="Bahnschrift SemiCondensed"/>
              </a:rPr>
              <a:t>Uploads reference images of the missing person or selects video files for analysis.</a:t>
            </a:r>
          </a:p>
          <a:p>
            <a:pPr marL="114300" indent="0">
              <a:buNone/>
            </a:pPr>
            <a:r>
              <a:rPr lang="en-US" sz="1400" b="1" dirty="0">
                <a:latin typeface="Bahnschrift SemiCondensed"/>
              </a:rPr>
              <a:t>Preprocessing &amp; Feature Extraction:</a:t>
            </a:r>
            <a:r>
              <a:rPr lang="en-US" sz="1400" dirty="0">
                <a:latin typeface="Bahnschrift SemiCondensed"/>
              </a:rPr>
              <a:t> </a:t>
            </a:r>
          </a:p>
          <a:p>
            <a:pPr marL="742950" lvl="1" indent="-285750">
              <a:buFont typeface="Arial" panose="020B0604020202020204" pitchFamily="34" charset="0"/>
              <a:buChar char="•"/>
            </a:pPr>
            <a:r>
              <a:rPr lang="en-US" sz="1400" dirty="0">
                <a:latin typeface="Bahnschrift SemiCondensed"/>
              </a:rPr>
              <a:t>Extracts facial embeddings for recognition.</a:t>
            </a:r>
          </a:p>
          <a:p>
            <a:pPr marL="742950" lvl="1" indent="-285750">
              <a:buFont typeface="Arial" panose="020B0604020202020204" pitchFamily="34" charset="0"/>
              <a:buChar char="•"/>
            </a:pPr>
            <a:r>
              <a:rPr lang="en-US" sz="1400" dirty="0">
                <a:latin typeface="Bahnschrift SemiCondensed"/>
              </a:rPr>
              <a:t>Converts video into frames for violence detection.</a:t>
            </a:r>
          </a:p>
          <a:p>
            <a:pPr marL="114300" indent="0">
              <a:buNone/>
            </a:pPr>
            <a:r>
              <a:rPr lang="en-US" sz="1400" b="1" dirty="0">
                <a:latin typeface="Bahnschrift SemiCondensed"/>
              </a:rPr>
              <a:t>Parallel Execution &amp; Analysis:</a:t>
            </a:r>
            <a:r>
              <a:rPr lang="en-US" sz="1400" dirty="0">
                <a:latin typeface="Bahnschrift SemiCondensed"/>
              </a:rPr>
              <a:t> </a:t>
            </a:r>
          </a:p>
          <a:p>
            <a:pPr marL="742950" lvl="1" indent="-285750">
              <a:buFont typeface="Arial" panose="020B0604020202020204" pitchFamily="34" charset="0"/>
              <a:buChar char="•"/>
            </a:pPr>
            <a:r>
              <a:rPr lang="en-US" sz="1400" dirty="0">
                <a:latin typeface="Bahnschrift SemiCondensed"/>
              </a:rPr>
              <a:t>Runs face recognition and violence detection </a:t>
            </a:r>
            <a:r>
              <a:rPr lang="en-US" sz="1400" b="1" dirty="0">
                <a:latin typeface="Bahnschrift SemiCondensed"/>
              </a:rPr>
              <a:t>simultaneously</a:t>
            </a:r>
            <a:r>
              <a:rPr lang="en-US" sz="1400" dirty="0">
                <a:latin typeface="Bahnschrift SemiCondensed"/>
              </a:rPr>
              <a:t> using optimized deep learning models.</a:t>
            </a:r>
          </a:p>
          <a:p>
            <a:pPr marL="114300" indent="0">
              <a:buNone/>
            </a:pPr>
            <a:r>
              <a:rPr lang="en-US" sz="1400" b="1" dirty="0">
                <a:latin typeface="Bahnschrift SemiCondensed"/>
              </a:rPr>
              <a:t>Real-Time Alerts &amp; Reporting:</a:t>
            </a:r>
            <a:r>
              <a:rPr lang="en-US" sz="1400" dirty="0">
                <a:latin typeface="Bahnschrift SemiCondensed"/>
              </a:rPr>
              <a:t> </a:t>
            </a:r>
          </a:p>
          <a:p>
            <a:pPr marL="742950" lvl="1" indent="-285750">
              <a:buFont typeface="Arial" panose="020B0604020202020204" pitchFamily="34" charset="0"/>
              <a:buChar char="•"/>
            </a:pPr>
            <a:r>
              <a:rPr lang="en-US" sz="1400" dirty="0">
                <a:latin typeface="Bahnschrift SemiCondensed"/>
              </a:rPr>
              <a:t>Flags detected persons and generates automated reports.</a:t>
            </a:r>
          </a:p>
          <a:p>
            <a:pPr marL="742950" lvl="1" indent="-285750">
              <a:buFont typeface="Arial" panose="020B0604020202020204" pitchFamily="34" charset="0"/>
              <a:buChar char="•"/>
            </a:pPr>
            <a:r>
              <a:rPr lang="en-US" sz="1400" dirty="0">
                <a:latin typeface="Bahnschrift SemiCondensed"/>
              </a:rPr>
              <a:t>Marks violent incidents and timestamps for easy review.</a:t>
            </a:r>
          </a:p>
          <a:p>
            <a:pPr marL="101600" lvl="0" indent="0" algn="l" rtl="0">
              <a:spcBef>
                <a:spcPts val="1000"/>
              </a:spcBef>
              <a:spcAft>
                <a:spcPts val="0"/>
              </a:spcAft>
              <a:buSzPts val="2000"/>
              <a:buNone/>
            </a:pPr>
            <a:endParaRPr sz="1400"/>
          </a:p>
        </p:txBody>
      </p:sp>
      <p:sp>
        <p:nvSpPr>
          <p:cNvPr id="214" name="Google Shape;214;p7" descr="TextBox 3">
            <a:extLst>
              <a:ext uri="{FF2B5EF4-FFF2-40B4-BE49-F238E27FC236}">
                <a16:creationId xmlns:a16="http://schemas.microsoft.com/office/drawing/2014/main" id="{A41E953D-DB08-B603-A985-7231C5A45FF8}"/>
              </a:ext>
            </a:extLst>
          </p:cNvPr>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15" name="Google Shape;215;p7" descr="TextBox 5">
            <a:extLst>
              <a:ext uri="{FF2B5EF4-FFF2-40B4-BE49-F238E27FC236}">
                <a16:creationId xmlns:a16="http://schemas.microsoft.com/office/drawing/2014/main" id="{950BBA7B-879B-E92F-121D-636D638CD57D}"/>
              </a:ext>
            </a:extLst>
          </p:cNvPr>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7</a:t>
            </a:r>
            <a:endParaRPr/>
          </a:p>
        </p:txBody>
      </p:sp>
      <p:sp>
        <p:nvSpPr>
          <p:cNvPr id="216" name="Google Shape;216;p7" descr="TextBox 4">
            <a:extLst>
              <a:ext uri="{FF2B5EF4-FFF2-40B4-BE49-F238E27FC236}">
                <a16:creationId xmlns:a16="http://schemas.microsoft.com/office/drawing/2014/main" id="{A9550C31-2DF9-EC25-41E0-4CD11FA399B3}"/>
              </a:ext>
            </a:extLst>
          </p:cNvPr>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extLst>
      <p:ext uri="{BB962C8B-B14F-4D97-AF65-F5344CB8AC3E}">
        <p14:creationId xmlns:p14="http://schemas.microsoft.com/office/powerpoint/2010/main" val="33248692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a:extLst>
            <a:ext uri="{FF2B5EF4-FFF2-40B4-BE49-F238E27FC236}">
              <a16:creationId xmlns:a16="http://schemas.microsoft.com/office/drawing/2014/main" id="{D47D7B91-F154-C44F-9628-C33F8A59F414}"/>
            </a:ext>
          </a:extLst>
        </p:cNvPr>
        <p:cNvGrpSpPr/>
        <p:nvPr/>
      </p:nvGrpSpPr>
      <p:grpSpPr>
        <a:xfrm>
          <a:off x="0" y="0"/>
          <a:ext cx="0" cy="0"/>
          <a:chOff x="0" y="0"/>
          <a:chExt cx="0" cy="0"/>
        </a:xfrm>
      </p:grpSpPr>
      <p:sp>
        <p:nvSpPr>
          <p:cNvPr id="213" name="Google Shape;213;p7" descr="Text Placeholder 2">
            <a:extLst>
              <a:ext uri="{FF2B5EF4-FFF2-40B4-BE49-F238E27FC236}">
                <a16:creationId xmlns:a16="http://schemas.microsoft.com/office/drawing/2014/main" id="{E819C7DE-EB3E-0532-D097-E5A8C4CA327D}"/>
              </a:ext>
            </a:extLst>
          </p:cNvPr>
          <p:cNvSpPr txBox="1">
            <a:spLocks noGrp="1"/>
          </p:cNvSpPr>
          <p:nvPr>
            <p:ph type="body" idx="1"/>
          </p:nvPr>
        </p:nvSpPr>
        <p:spPr>
          <a:xfrm>
            <a:off x="75414" y="1102936"/>
            <a:ext cx="11661536" cy="5374064"/>
          </a:xfrm>
          <a:prstGeom prst="rect">
            <a:avLst/>
          </a:prstGeom>
          <a:noFill/>
          <a:ln>
            <a:noFill/>
          </a:ln>
        </p:spPr>
        <p:txBody>
          <a:bodyPr spcFirstLastPara="1" wrap="square" lIns="91425" tIns="45700" rIns="91425" bIns="45700" anchor="t" anchorCtr="0">
            <a:noAutofit/>
          </a:bodyPr>
          <a:lstStyle/>
          <a:p>
            <a:pPr>
              <a:buNone/>
            </a:pPr>
            <a:r>
              <a:rPr lang="en-US" sz="1600" dirty="0">
                <a:latin typeface="Bahnschrift SemiCondensed"/>
              </a:rPr>
              <a:t>4. Key Improvements Over Existing Systems</a:t>
            </a:r>
          </a:p>
          <a:p>
            <a:pPr>
              <a:buFont typeface="Arial" panose="020B0604020202020204" pitchFamily="34" charset="0"/>
              <a:buChar char="•"/>
            </a:pPr>
            <a:r>
              <a:rPr lang="en-US" sz="1400" b="1" dirty="0">
                <a:latin typeface="Bahnschrift SemiCondensed"/>
              </a:rPr>
              <a:t>Faster Processing:</a:t>
            </a:r>
            <a:r>
              <a:rPr lang="en-US" sz="1400" dirty="0">
                <a:latin typeface="Bahnschrift SemiCondensed"/>
              </a:rPr>
              <a:t> Uses </a:t>
            </a:r>
            <a:r>
              <a:rPr lang="en-US" sz="1400" b="1" dirty="0">
                <a:latin typeface="Bahnschrift SemiCondensed"/>
              </a:rPr>
              <a:t>GPU acceleration + multi-threading</a:t>
            </a:r>
            <a:r>
              <a:rPr lang="en-US" sz="1400" dirty="0">
                <a:latin typeface="Bahnschrift SemiCondensed"/>
              </a:rPr>
              <a:t> to scan large-scale CCTV footage efficiently.</a:t>
            </a:r>
          </a:p>
          <a:p>
            <a:pPr>
              <a:buFont typeface="Arial" panose="020B0604020202020204" pitchFamily="34" charset="0"/>
              <a:buChar char="•"/>
            </a:pPr>
            <a:r>
              <a:rPr lang="en-US" sz="1400" b="1" dirty="0">
                <a:latin typeface="Bahnschrift SemiCondensed"/>
              </a:rPr>
              <a:t>Higher Accuracy:</a:t>
            </a:r>
            <a:r>
              <a:rPr lang="en-US" sz="1400" dirty="0">
                <a:latin typeface="Bahnschrift SemiCondensed"/>
              </a:rPr>
              <a:t> Optimized face recognition and </a:t>
            </a:r>
            <a:r>
              <a:rPr lang="en-US" sz="1400" b="1" dirty="0">
                <a:latin typeface="Bahnschrift SemiCondensed"/>
              </a:rPr>
              <a:t>deep learning-based action detection</a:t>
            </a:r>
            <a:r>
              <a:rPr lang="en-US" sz="1400" dirty="0">
                <a:latin typeface="Bahnschrift SemiCondensed"/>
              </a:rPr>
              <a:t> reduce false positives.</a:t>
            </a:r>
          </a:p>
          <a:p>
            <a:pPr>
              <a:buFont typeface="Arial" panose="020B0604020202020204" pitchFamily="34" charset="0"/>
              <a:buChar char="•"/>
            </a:pPr>
            <a:r>
              <a:rPr lang="en-US" sz="1400" b="1" dirty="0">
                <a:latin typeface="Bahnschrift SemiCondensed"/>
              </a:rPr>
              <a:t>Scalability:</a:t>
            </a:r>
            <a:r>
              <a:rPr lang="en-US" sz="1400" dirty="0">
                <a:latin typeface="Bahnschrift SemiCondensed"/>
              </a:rPr>
              <a:t> Designed to handle </a:t>
            </a:r>
            <a:r>
              <a:rPr lang="en-US" sz="1400" b="1" dirty="0">
                <a:latin typeface="Bahnschrift SemiCondensed"/>
              </a:rPr>
              <a:t>large datasets</a:t>
            </a:r>
            <a:r>
              <a:rPr lang="en-US" sz="1400" dirty="0">
                <a:latin typeface="Bahnschrift SemiCondensed"/>
              </a:rPr>
              <a:t> and multiple video feeds without significant performance drops.</a:t>
            </a:r>
          </a:p>
          <a:p>
            <a:pPr>
              <a:buFont typeface="Arial" panose="020B0604020202020204" pitchFamily="34" charset="0"/>
              <a:buChar char="•"/>
            </a:pPr>
            <a:r>
              <a:rPr lang="en-US" sz="1400" b="1" dirty="0">
                <a:latin typeface="Bahnschrift SemiCondensed"/>
              </a:rPr>
              <a:t>Real-Time Analysis:</a:t>
            </a:r>
            <a:r>
              <a:rPr lang="en-US" sz="1400" dirty="0">
                <a:latin typeface="Bahnschrift SemiCondensed"/>
              </a:rPr>
              <a:t> Processes video in near real-time, reducing delays in identifying suspects or violent activities.</a:t>
            </a:r>
          </a:p>
          <a:p>
            <a:pPr marL="101600" lvl="0" indent="0" algn="l" rtl="0">
              <a:spcBef>
                <a:spcPts val="1000"/>
              </a:spcBef>
              <a:spcAft>
                <a:spcPts val="0"/>
              </a:spcAft>
              <a:buSzPts val="2000"/>
              <a:buNone/>
            </a:pPr>
            <a:endParaRPr sz="1400"/>
          </a:p>
        </p:txBody>
      </p:sp>
      <p:sp>
        <p:nvSpPr>
          <p:cNvPr id="214" name="Google Shape;214;p7" descr="TextBox 3">
            <a:extLst>
              <a:ext uri="{FF2B5EF4-FFF2-40B4-BE49-F238E27FC236}">
                <a16:creationId xmlns:a16="http://schemas.microsoft.com/office/drawing/2014/main" id="{726D2B5B-472F-4CD7-D531-118B0A3592C4}"/>
              </a:ext>
            </a:extLst>
          </p:cNvPr>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15" name="Google Shape;215;p7" descr="TextBox 5">
            <a:extLst>
              <a:ext uri="{FF2B5EF4-FFF2-40B4-BE49-F238E27FC236}">
                <a16:creationId xmlns:a16="http://schemas.microsoft.com/office/drawing/2014/main" id="{BFB498A9-BB22-B138-07F4-5770D05F26DA}"/>
              </a:ext>
            </a:extLst>
          </p:cNvPr>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7</a:t>
            </a:r>
            <a:endParaRPr/>
          </a:p>
        </p:txBody>
      </p:sp>
      <p:sp>
        <p:nvSpPr>
          <p:cNvPr id="216" name="Google Shape;216;p7" descr="TextBox 4">
            <a:extLst>
              <a:ext uri="{FF2B5EF4-FFF2-40B4-BE49-F238E27FC236}">
                <a16:creationId xmlns:a16="http://schemas.microsoft.com/office/drawing/2014/main" id="{A4824B99-F52C-64CD-F7B9-CE4803B015B7}"/>
              </a:ext>
            </a:extLst>
          </p:cNvPr>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extLst>
      <p:ext uri="{BB962C8B-B14F-4D97-AF65-F5344CB8AC3E}">
        <p14:creationId xmlns:p14="http://schemas.microsoft.com/office/powerpoint/2010/main" val="11356180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8" descr="Title 1"/>
          <p:cNvSpPr txBox="1">
            <a:spLocks noGrp="1"/>
          </p:cNvSpPr>
          <p:nvPr>
            <p:ph type="title"/>
          </p:nvPr>
        </p:nvSpPr>
        <p:spPr>
          <a:xfrm>
            <a:off x="1314450" y="-796178"/>
            <a:ext cx="8594725" cy="305360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dirty="0">
                <a:latin typeface="Bahnschrift SemiCondensed"/>
              </a:rPr>
              <a:t>ARCHITECTURE</a:t>
            </a:r>
          </a:p>
        </p:txBody>
      </p:sp>
      <p:sp>
        <p:nvSpPr>
          <p:cNvPr id="222" name="Google Shape;222;p8" descr="Text Placeholder 2"/>
          <p:cNvSpPr txBox="1">
            <a:spLocks noGrp="1"/>
          </p:cNvSpPr>
          <p:nvPr>
            <p:ph type="body" idx="1"/>
          </p:nvPr>
        </p:nvSpPr>
        <p:spPr>
          <a:xfrm>
            <a:off x="322730" y="1013012"/>
            <a:ext cx="11869270" cy="5253317"/>
          </a:xfrm>
          <a:prstGeom prst="rect">
            <a:avLst/>
          </a:prstGeom>
          <a:noFill/>
          <a:ln>
            <a:noFill/>
          </a:ln>
        </p:spPr>
        <p:txBody>
          <a:bodyPr spcFirstLastPara="1" wrap="square" lIns="91425" tIns="45700" rIns="91425" bIns="45700" anchor="t" anchorCtr="0">
            <a:normAutofit/>
          </a:bodyPr>
          <a:lstStyle/>
          <a:p>
            <a:pPr>
              <a:buNone/>
            </a:pPr>
            <a:r>
              <a:rPr lang="en-US" b="1" dirty="0"/>
              <a:t> </a:t>
            </a:r>
            <a:r>
              <a:rPr lang="en-US" dirty="0">
                <a:latin typeface="Bahnschrift SemiCondensed"/>
              </a:rPr>
              <a:t>Overview</a:t>
            </a:r>
          </a:p>
          <a:p>
            <a:pPr marL="114300" indent="0">
              <a:buNone/>
            </a:pPr>
            <a:r>
              <a:rPr lang="en-US" dirty="0">
                <a:latin typeface="Bahnschrift SemiCondensed"/>
              </a:rPr>
              <a:t>The project is designed to detect missing persons in video footage </a:t>
            </a:r>
          </a:p>
          <a:p>
            <a:pPr marL="114300" indent="0">
              <a:buNone/>
            </a:pPr>
            <a:r>
              <a:rPr lang="en-US" dirty="0">
                <a:latin typeface="Bahnschrift SemiCondensed"/>
              </a:rPr>
              <a:t>and identify violent activities using deep learning.</a:t>
            </a:r>
          </a:p>
          <a:p>
            <a:pPr marL="114300" indent="0">
              <a:buNone/>
            </a:pPr>
            <a:endParaRPr lang="en-US">
              <a:latin typeface="Bahnschrift SemiCondensed" panose="020B0502040204020203" pitchFamily="34" charset="0"/>
            </a:endParaRPr>
          </a:p>
          <a:p>
            <a:pPr marL="114300" indent="0">
              <a:buNone/>
            </a:pPr>
            <a:endParaRPr lang="en-US">
              <a:latin typeface="Bahnschrift SemiCondensed" panose="020B0502040204020203" pitchFamily="34" charset="0"/>
            </a:endParaRPr>
          </a:p>
          <a:p>
            <a:pPr marL="114300" indent="0">
              <a:buNone/>
            </a:pPr>
            <a:r>
              <a:rPr lang="en-US" dirty="0">
                <a:latin typeface="Bahnschrift SemiCondensed"/>
              </a:rPr>
              <a:t>It consists of two main pipelines: </a:t>
            </a:r>
          </a:p>
          <a:p>
            <a:pPr marL="742950" lvl="1" indent="-285750">
              <a:buFont typeface="Arial" panose="020B0604020202020204" pitchFamily="34" charset="0"/>
              <a:buChar char="•"/>
            </a:pPr>
            <a:r>
              <a:rPr lang="en-US" dirty="0">
                <a:latin typeface="Bahnschrift SemiCondensed"/>
              </a:rPr>
              <a:t>Missing Person Detection</a:t>
            </a:r>
          </a:p>
          <a:p>
            <a:pPr marL="742950" lvl="1" indent="-285750">
              <a:buFont typeface="Arial" panose="020B0604020202020204" pitchFamily="34" charset="0"/>
              <a:buChar char="•"/>
            </a:pPr>
            <a:r>
              <a:rPr lang="en-US" dirty="0">
                <a:latin typeface="Bahnschrift SemiCondensed"/>
              </a:rPr>
              <a:t>Violence Detection</a:t>
            </a:r>
          </a:p>
          <a:p>
            <a:pPr marL="685800" lvl="0" indent="0" algn="l" rtl="0">
              <a:lnSpc>
                <a:spcPct val="90000"/>
              </a:lnSpc>
              <a:spcBef>
                <a:spcPts val="0"/>
              </a:spcBef>
              <a:spcAft>
                <a:spcPts val="0"/>
              </a:spcAft>
              <a:buNone/>
            </a:pPr>
            <a:endParaRPr sz="1600" b="1">
              <a:solidFill>
                <a:srgbClr val="222222"/>
              </a:solidFill>
            </a:endParaRPr>
          </a:p>
          <a:p>
            <a:pPr marL="685800" lvl="0" indent="0" algn="l" rtl="0">
              <a:lnSpc>
                <a:spcPct val="90000"/>
              </a:lnSpc>
              <a:spcBef>
                <a:spcPts val="0"/>
              </a:spcBef>
              <a:spcAft>
                <a:spcPts val="0"/>
              </a:spcAft>
              <a:buNone/>
            </a:pPr>
            <a:endParaRPr sz="1600" b="1">
              <a:solidFill>
                <a:srgbClr val="222222"/>
              </a:solidFill>
            </a:endParaRPr>
          </a:p>
        </p:txBody>
      </p:sp>
      <p:sp>
        <p:nvSpPr>
          <p:cNvPr id="223" name="Google Shape;223;p8" descr="TextBox 3"/>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24" name="Google Shape;224;p8" descr="TextBox 5"/>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8</a:t>
            </a:r>
            <a:endParaRPr/>
          </a:p>
        </p:txBody>
      </p:sp>
      <p:sp>
        <p:nvSpPr>
          <p:cNvPr id="226" name="Google Shape;226;p8"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pic>
        <p:nvPicPr>
          <p:cNvPr id="2" name="Picture 1" descr="A diagram of a computer&#10;&#10;AI-generated content may be incorrect.">
            <a:extLst>
              <a:ext uri="{FF2B5EF4-FFF2-40B4-BE49-F238E27FC236}">
                <a16:creationId xmlns:a16="http://schemas.microsoft.com/office/drawing/2014/main" id="{208564FD-36AC-017E-6458-82BA2B287902}"/>
              </a:ext>
            </a:extLst>
          </p:cNvPr>
          <p:cNvPicPr>
            <a:picLocks noChangeAspect="1"/>
          </p:cNvPicPr>
          <p:nvPr/>
        </p:nvPicPr>
        <p:blipFill>
          <a:blip r:embed="rId3"/>
          <a:stretch>
            <a:fillRect/>
          </a:stretch>
        </p:blipFill>
        <p:spPr>
          <a:xfrm>
            <a:off x="5610910" y="1000125"/>
            <a:ext cx="6199405" cy="482917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a:extLst>
            <a:ext uri="{FF2B5EF4-FFF2-40B4-BE49-F238E27FC236}">
              <a16:creationId xmlns:a16="http://schemas.microsoft.com/office/drawing/2014/main" id="{4BC38317-852F-FA3C-D3F3-C6BD52477DEC}"/>
            </a:ext>
          </a:extLst>
        </p:cNvPr>
        <p:cNvGrpSpPr/>
        <p:nvPr/>
      </p:nvGrpSpPr>
      <p:grpSpPr>
        <a:xfrm>
          <a:off x="0" y="0"/>
          <a:ext cx="0" cy="0"/>
          <a:chOff x="0" y="0"/>
          <a:chExt cx="0" cy="0"/>
        </a:xfrm>
      </p:grpSpPr>
      <p:sp>
        <p:nvSpPr>
          <p:cNvPr id="222" name="Google Shape;222;p8" descr="Text Placeholder 2">
            <a:extLst>
              <a:ext uri="{FF2B5EF4-FFF2-40B4-BE49-F238E27FC236}">
                <a16:creationId xmlns:a16="http://schemas.microsoft.com/office/drawing/2014/main" id="{9047FD6C-B9A2-0B69-1ACA-10B0374871E8}"/>
              </a:ext>
            </a:extLst>
          </p:cNvPr>
          <p:cNvSpPr txBox="1">
            <a:spLocks noGrp="1"/>
          </p:cNvSpPr>
          <p:nvPr>
            <p:ph type="body" idx="1"/>
          </p:nvPr>
        </p:nvSpPr>
        <p:spPr>
          <a:xfrm>
            <a:off x="0" y="112712"/>
            <a:ext cx="11887200" cy="6364288"/>
          </a:xfrm>
          <a:prstGeom prst="rect">
            <a:avLst/>
          </a:prstGeom>
          <a:noFill/>
          <a:ln>
            <a:noFill/>
          </a:ln>
        </p:spPr>
        <p:txBody>
          <a:bodyPr spcFirstLastPara="1" wrap="square" lIns="91425" tIns="45700" rIns="91425" bIns="45700" anchor="t" anchorCtr="0">
            <a:normAutofit lnSpcReduction="10000"/>
          </a:bodyPr>
          <a:lstStyle/>
          <a:p>
            <a:pPr>
              <a:buNone/>
            </a:pPr>
            <a:r>
              <a:rPr lang="en-US" sz="1600" b="1" dirty="0">
                <a:latin typeface="Bahnschrift SemiCondensed"/>
              </a:rPr>
              <a:t>Missing Person Detection Pipeline</a:t>
            </a:r>
          </a:p>
          <a:p>
            <a:pPr>
              <a:buNone/>
            </a:pPr>
            <a:r>
              <a:rPr lang="en-US" sz="1600" dirty="0">
                <a:latin typeface="Bahnschrift SemiCondensed"/>
              </a:rPr>
              <a:t>1. Setup and Initialization</a:t>
            </a:r>
          </a:p>
          <a:p>
            <a:pPr>
              <a:buFont typeface="Arial" panose="020B0604020202020204" pitchFamily="34" charset="0"/>
              <a:buChar char="•"/>
            </a:pPr>
            <a:r>
              <a:rPr lang="en-US" sz="1400" dirty="0">
                <a:latin typeface="Bahnschrift SemiCondensed"/>
              </a:rPr>
              <a:t>Loads MTCNN for face detection and InceptionResnetV1 for face recognition.</a:t>
            </a:r>
          </a:p>
          <a:p>
            <a:pPr>
              <a:buFont typeface="Arial" panose="020B0604020202020204" pitchFamily="34" charset="0"/>
              <a:buChar char="•"/>
            </a:pPr>
            <a:r>
              <a:rPr lang="en-US" sz="1400" dirty="0">
                <a:latin typeface="Bahnschrift SemiCondensed"/>
              </a:rPr>
              <a:t>Checks for GPU availability and optimizes processing accordingly.</a:t>
            </a:r>
          </a:p>
          <a:p>
            <a:pPr>
              <a:buNone/>
            </a:pPr>
            <a:r>
              <a:rPr lang="en-US" sz="1600" dirty="0">
                <a:latin typeface="Bahnschrift SemiCondensed"/>
              </a:rPr>
              <a:t>2. Reference Image Loading</a:t>
            </a:r>
          </a:p>
          <a:p>
            <a:pPr>
              <a:buFont typeface="Arial" panose="020B0604020202020204" pitchFamily="34" charset="0"/>
              <a:buChar char="•"/>
            </a:pPr>
            <a:r>
              <a:rPr lang="en-US" sz="1400" dirty="0">
                <a:latin typeface="Bahnschrift SemiCondensed"/>
              </a:rPr>
              <a:t>User provides reference images of the missing person.</a:t>
            </a:r>
          </a:p>
          <a:p>
            <a:pPr>
              <a:buFont typeface="Arial" panose="020B0604020202020204" pitchFamily="34" charset="0"/>
              <a:buChar char="•"/>
            </a:pPr>
            <a:r>
              <a:rPr lang="en-US" sz="1400" dirty="0">
                <a:latin typeface="Bahnschrift SemiCondensed"/>
              </a:rPr>
              <a:t>The system extracts facial embeddings using InceptionResnetV1 and stores them for comparison.</a:t>
            </a:r>
            <a:endParaRPr lang="en-US" dirty="0">
              <a:latin typeface="Bahnschrift SemiCondensed"/>
            </a:endParaRPr>
          </a:p>
          <a:p>
            <a:pPr>
              <a:buNone/>
            </a:pPr>
            <a:r>
              <a:rPr lang="en-US" sz="1600" dirty="0">
                <a:latin typeface="Bahnschrift SemiCondensed"/>
              </a:rPr>
              <a:t>3. Video File Processing</a:t>
            </a:r>
          </a:p>
          <a:p>
            <a:pPr>
              <a:buFont typeface="Arial" panose="020B0604020202020204" pitchFamily="34" charset="0"/>
              <a:buChar char="•"/>
            </a:pPr>
            <a:r>
              <a:rPr lang="en-US" sz="1400" dirty="0">
                <a:latin typeface="Bahnschrift SemiCondensed"/>
              </a:rPr>
              <a:t>User selects video files for analysis.</a:t>
            </a:r>
          </a:p>
          <a:p>
            <a:pPr>
              <a:buFont typeface="Arial" panose="020B0604020202020204" pitchFamily="34" charset="0"/>
              <a:buChar char="•"/>
            </a:pPr>
            <a:r>
              <a:rPr lang="en-US" sz="1400" dirty="0">
                <a:latin typeface="Bahnschrift SemiCondensed"/>
              </a:rPr>
              <a:t>The system extracts frames and detects faces using MTCNN.</a:t>
            </a:r>
          </a:p>
          <a:p>
            <a:pPr>
              <a:buNone/>
            </a:pPr>
            <a:r>
              <a:rPr lang="en-US" sz="1600" dirty="0">
                <a:latin typeface="Bahnschrift SemiCondensed"/>
              </a:rPr>
              <a:t>4. Face Comparison</a:t>
            </a:r>
          </a:p>
          <a:p>
            <a:pPr>
              <a:buFont typeface="Arial" panose="020B0604020202020204" pitchFamily="34" charset="0"/>
              <a:buChar char="•"/>
            </a:pPr>
            <a:r>
              <a:rPr lang="en-US" sz="1400" dirty="0">
                <a:latin typeface="Bahnschrift SemiCondensed"/>
              </a:rPr>
              <a:t>Compares detected faces with stored reference embeddings using cosine similarity.</a:t>
            </a:r>
          </a:p>
          <a:p>
            <a:pPr>
              <a:buFont typeface="Arial" panose="020B0604020202020204" pitchFamily="34" charset="0"/>
              <a:buChar char="•"/>
            </a:pPr>
            <a:r>
              <a:rPr lang="en-US" sz="1400" dirty="0">
                <a:latin typeface="Bahnschrift SemiCondensed"/>
              </a:rPr>
              <a:t>If similarity exceeds a threshold (e.g., 0.65), it is marked as a potential match.</a:t>
            </a:r>
          </a:p>
          <a:p>
            <a:pPr>
              <a:buNone/>
            </a:pPr>
            <a:r>
              <a:rPr lang="en-US" sz="1600" dirty="0">
                <a:latin typeface="Bahnschrift SemiCondensed"/>
              </a:rPr>
              <a:t>5. Detection and Reporting</a:t>
            </a:r>
          </a:p>
          <a:p>
            <a:pPr>
              <a:buFont typeface="Arial" panose="020B0604020202020204" pitchFamily="34" charset="0"/>
              <a:buChar char="•"/>
            </a:pPr>
            <a:r>
              <a:rPr lang="en-US" sz="1400" dirty="0">
                <a:latin typeface="Bahnschrift SemiCondensed"/>
              </a:rPr>
              <a:t>Matches are recorded with frame index, timestamp, similarity score, and detected clothing color.</a:t>
            </a:r>
          </a:p>
          <a:p>
            <a:pPr>
              <a:buFont typeface="Arial" panose="020B0604020202020204" pitchFamily="34" charset="0"/>
              <a:buChar char="•"/>
            </a:pPr>
            <a:r>
              <a:rPr lang="en-US" sz="1400" dirty="0">
                <a:latin typeface="Bahnschrift SemiCondensed"/>
              </a:rPr>
              <a:t>A PDF report is generated with detected images and metadata.</a:t>
            </a:r>
          </a:p>
          <a:p>
            <a:pPr>
              <a:buNone/>
            </a:pPr>
            <a:endParaRPr sz="1600" b="1">
              <a:solidFill>
                <a:srgbClr val="222222"/>
              </a:solidFill>
            </a:endParaRPr>
          </a:p>
          <a:p>
            <a:pPr marL="685800" lvl="0" indent="0" algn="l" rtl="0">
              <a:lnSpc>
                <a:spcPct val="90000"/>
              </a:lnSpc>
              <a:spcBef>
                <a:spcPts val="0"/>
              </a:spcBef>
              <a:spcAft>
                <a:spcPts val="0"/>
              </a:spcAft>
              <a:buNone/>
            </a:pPr>
            <a:endParaRPr sz="1600" b="1">
              <a:solidFill>
                <a:srgbClr val="222222"/>
              </a:solidFill>
            </a:endParaRPr>
          </a:p>
        </p:txBody>
      </p:sp>
      <p:sp>
        <p:nvSpPr>
          <p:cNvPr id="223" name="Google Shape;223;p8" descr="TextBox 3">
            <a:extLst>
              <a:ext uri="{FF2B5EF4-FFF2-40B4-BE49-F238E27FC236}">
                <a16:creationId xmlns:a16="http://schemas.microsoft.com/office/drawing/2014/main" id="{4BDB454F-F3D8-F1BF-756F-45F0D5526D05}"/>
              </a:ext>
            </a:extLst>
          </p:cNvPr>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24" name="Google Shape;224;p8" descr="TextBox 5">
            <a:extLst>
              <a:ext uri="{FF2B5EF4-FFF2-40B4-BE49-F238E27FC236}">
                <a16:creationId xmlns:a16="http://schemas.microsoft.com/office/drawing/2014/main" id="{FF39E7AE-D956-D7F5-CB79-4C74AF6F239A}"/>
              </a:ext>
            </a:extLst>
          </p:cNvPr>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8</a:t>
            </a:r>
            <a:endParaRPr/>
          </a:p>
        </p:txBody>
      </p:sp>
      <p:sp>
        <p:nvSpPr>
          <p:cNvPr id="226" name="Google Shape;226;p8" descr="TextBox 4">
            <a:extLst>
              <a:ext uri="{FF2B5EF4-FFF2-40B4-BE49-F238E27FC236}">
                <a16:creationId xmlns:a16="http://schemas.microsoft.com/office/drawing/2014/main" id="{9C958906-1AE7-8588-C8AC-1C58B27AC854}"/>
              </a:ext>
            </a:extLst>
          </p:cNvPr>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pic>
        <p:nvPicPr>
          <p:cNvPr id="2" name="Picture 1" descr="A screenshot of a computer flowchart&#10;&#10;AI-generated content may be incorrect.">
            <a:extLst>
              <a:ext uri="{FF2B5EF4-FFF2-40B4-BE49-F238E27FC236}">
                <a16:creationId xmlns:a16="http://schemas.microsoft.com/office/drawing/2014/main" id="{ABA133A7-AABE-9DDB-4EE9-013DC4CC293B}"/>
              </a:ext>
            </a:extLst>
          </p:cNvPr>
          <p:cNvPicPr>
            <a:picLocks noChangeAspect="1"/>
          </p:cNvPicPr>
          <p:nvPr/>
        </p:nvPicPr>
        <p:blipFill>
          <a:blip r:embed="rId3"/>
          <a:stretch>
            <a:fillRect/>
          </a:stretch>
        </p:blipFill>
        <p:spPr>
          <a:xfrm>
            <a:off x="6149280" y="619125"/>
            <a:ext cx="5522714" cy="5953125"/>
          </a:xfrm>
          <a:prstGeom prst="rect">
            <a:avLst/>
          </a:prstGeom>
        </p:spPr>
      </p:pic>
    </p:spTree>
    <p:extLst>
      <p:ext uri="{BB962C8B-B14F-4D97-AF65-F5344CB8AC3E}">
        <p14:creationId xmlns:p14="http://schemas.microsoft.com/office/powerpoint/2010/main" val="2750606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a:extLst>
            <a:ext uri="{FF2B5EF4-FFF2-40B4-BE49-F238E27FC236}">
              <a16:creationId xmlns:a16="http://schemas.microsoft.com/office/drawing/2014/main" id="{DD722754-BAFF-1FAA-AFC5-6D33192D8FBB}"/>
            </a:ext>
          </a:extLst>
        </p:cNvPr>
        <p:cNvGrpSpPr/>
        <p:nvPr/>
      </p:nvGrpSpPr>
      <p:grpSpPr>
        <a:xfrm>
          <a:off x="0" y="0"/>
          <a:ext cx="0" cy="0"/>
          <a:chOff x="0" y="0"/>
          <a:chExt cx="0" cy="0"/>
        </a:xfrm>
      </p:grpSpPr>
      <p:sp>
        <p:nvSpPr>
          <p:cNvPr id="222" name="Google Shape;222;p8" descr="Text Placeholder 2">
            <a:extLst>
              <a:ext uri="{FF2B5EF4-FFF2-40B4-BE49-F238E27FC236}">
                <a16:creationId xmlns:a16="http://schemas.microsoft.com/office/drawing/2014/main" id="{2B95E3EE-4111-D444-FDEE-2D1FA0FCE1D7}"/>
              </a:ext>
            </a:extLst>
          </p:cNvPr>
          <p:cNvSpPr txBox="1">
            <a:spLocks noGrp="1"/>
          </p:cNvSpPr>
          <p:nvPr>
            <p:ph type="body" idx="1"/>
          </p:nvPr>
        </p:nvSpPr>
        <p:spPr>
          <a:xfrm>
            <a:off x="0" y="112712"/>
            <a:ext cx="11887200" cy="6364288"/>
          </a:xfrm>
          <a:prstGeom prst="rect">
            <a:avLst/>
          </a:prstGeom>
          <a:noFill/>
          <a:ln>
            <a:noFill/>
          </a:ln>
        </p:spPr>
        <p:txBody>
          <a:bodyPr spcFirstLastPara="1" wrap="square" lIns="91425" tIns="45700" rIns="91425" bIns="45700" anchor="t" anchorCtr="0">
            <a:normAutofit/>
          </a:bodyPr>
          <a:lstStyle/>
          <a:p>
            <a:pPr>
              <a:buNone/>
            </a:pPr>
            <a:r>
              <a:rPr lang="en-US" sz="1600" b="1" dirty="0">
                <a:latin typeface="Bahnschrift SemiCondensed"/>
              </a:rPr>
              <a:t>Violence Detection Pipeline</a:t>
            </a:r>
          </a:p>
          <a:p>
            <a:pPr>
              <a:buNone/>
            </a:pPr>
            <a:r>
              <a:rPr lang="en-US" sz="1600" dirty="0">
                <a:latin typeface="Bahnschrift SemiCondensed"/>
              </a:rPr>
              <a:t>1. Setup and Initialization</a:t>
            </a:r>
            <a:endParaRPr lang="en-US" sz="1600">
              <a:latin typeface="Bahnschrift SemiCondensed" panose="020B0502040204020203" pitchFamily="34" charset="0"/>
            </a:endParaRPr>
          </a:p>
          <a:p>
            <a:pPr>
              <a:buFont typeface="Arial" panose="020B0604020202020204" pitchFamily="34" charset="0"/>
              <a:buChar char="•"/>
            </a:pPr>
            <a:r>
              <a:rPr lang="en-US" sz="1400" dirty="0">
                <a:latin typeface="Bahnschrift SemiCondensed"/>
              </a:rPr>
              <a:t>Loads a 3D CNN model (R3D-18) for violence detection.</a:t>
            </a:r>
          </a:p>
          <a:p>
            <a:pPr>
              <a:buFont typeface="Arial" panose="020B0604020202020204" pitchFamily="34" charset="0"/>
              <a:buChar char="•"/>
            </a:pPr>
            <a:r>
              <a:rPr lang="en-US" sz="1400" dirty="0">
                <a:latin typeface="Bahnschrift SemiCondensed"/>
              </a:rPr>
              <a:t>Deploys the model on GPU or CPU for faster inference.</a:t>
            </a:r>
          </a:p>
          <a:p>
            <a:pPr>
              <a:buNone/>
            </a:pPr>
            <a:r>
              <a:rPr lang="en-US" sz="1600" dirty="0">
                <a:latin typeface="Bahnschrift SemiCondensed"/>
              </a:rPr>
              <a:t>2. Video File Processing</a:t>
            </a:r>
            <a:endParaRPr lang="en-US" sz="1600">
              <a:latin typeface="Bahnschrift SemiCondensed" panose="020B0502040204020203" pitchFamily="34" charset="0"/>
            </a:endParaRPr>
          </a:p>
          <a:p>
            <a:pPr>
              <a:buFont typeface="Arial" panose="020B0604020202020204" pitchFamily="34" charset="0"/>
              <a:buChar char="•"/>
            </a:pPr>
            <a:r>
              <a:rPr lang="en-US" sz="1400" dirty="0">
                <a:latin typeface="Bahnschrift SemiCondensed"/>
              </a:rPr>
              <a:t>User selects video files for analysis.</a:t>
            </a:r>
          </a:p>
          <a:p>
            <a:pPr>
              <a:buFont typeface="Arial" panose="020B0604020202020204" pitchFamily="34" charset="0"/>
              <a:buChar char="•"/>
            </a:pPr>
            <a:r>
              <a:rPr lang="en-US" sz="1400" dirty="0">
                <a:latin typeface="Bahnschrift SemiCondensed"/>
              </a:rPr>
              <a:t>The system extracts video clips, each containing a sequence of frames.</a:t>
            </a:r>
          </a:p>
          <a:p>
            <a:pPr>
              <a:buNone/>
            </a:pPr>
            <a:r>
              <a:rPr lang="en-US" sz="1600" dirty="0">
                <a:latin typeface="Bahnschrift SemiCondensed"/>
              </a:rPr>
              <a:t>3. Violence Detection</a:t>
            </a:r>
            <a:endParaRPr lang="en-US" sz="1600">
              <a:latin typeface="Bahnschrift SemiCondensed" panose="020B0502040204020203" pitchFamily="34" charset="0"/>
            </a:endParaRPr>
          </a:p>
          <a:p>
            <a:pPr>
              <a:buFont typeface="Arial" panose="020B0604020202020204" pitchFamily="34" charset="0"/>
              <a:buChar char="•"/>
            </a:pPr>
            <a:r>
              <a:rPr lang="en-US" sz="1400" dirty="0">
                <a:latin typeface="Bahnschrift SemiCondensed"/>
              </a:rPr>
              <a:t>Clips are analyzed using the 3D CNN model to classify violence vs. non-violence.</a:t>
            </a:r>
          </a:p>
          <a:p>
            <a:pPr>
              <a:buFont typeface="Arial" panose="020B0604020202020204" pitchFamily="34" charset="0"/>
              <a:buChar char="•"/>
            </a:pPr>
            <a:r>
              <a:rPr lang="en-US" sz="1400" dirty="0">
                <a:latin typeface="Bahnschrift SemiCondensed"/>
              </a:rPr>
              <a:t>If the probability of violence exceeds 0.65, the clip is flagged.</a:t>
            </a:r>
          </a:p>
          <a:p>
            <a:pPr>
              <a:buNone/>
            </a:pPr>
            <a:r>
              <a:rPr lang="en-US" sz="1600" dirty="0">
                <a:latin typeface="Bahnschrift SemiCondensed"/>
              </a:rPr>
              <a:t>4. Detection and Reporting</a:t>
            </a:r>
            <a:endParaRPr lang="en-US" sz="1600">
              <a:latin typeface="Bahnschrift SemiCondensed" panose="020B0502040204020203" pitchFamily="34" charset="0"/>
            </a:endParaRPr>
          </a:p>
          <a:p>
            <a:pPr>
              <a:buFont typeface="Arial" panose="020B0604020202020204" pitchFamily="34" charset="0"/>
              <a:buChar char="•"/>
            </a:pPr>
            <a:r>
              <a:rPr lang="en-US" sz="1400" dirty="0">
                <a:latin typeface="Bahnschrift SemiCondensed"/>
              </a:rPr>
              <a:t>Identified violent incidents are recorded with timestamp, probability score, and a preview thumbnail.</a:t>
            </a:r>
          </a:p>
          <a:p>
            <a:pPr>
              <a:buFont typeface="Arial" panose="020B0604020202020204" pitchFamily="34" charset="0"/>
              <a:buChar char="•"/>
            </a:pPr>
            <a:r>
              <a:rPr lang="en-US" sz="1400" dirty="0">
                <a:latin typeface="Bahnschrift SemiCondensed"/>
              </a:rPr>
              <a:t>A PDF report is generated summarizing the detected violence cases.</a:t>
            </a:r>
          </a:p>
          <a:p>
            <a:pPr>
              <a:buNone/>
            </a:pPr>
            <a:endParaRPr sz="1600" b="1">
              <a:solidFill>
                <a:srgbClr val="222222"/>
              </a:solidFill>
            </a:endParaRPr>
          </a:p>
          <a:p>
            <a:pPr marL="685800" lvl="0" indent="0" algn="l" rtl="0">
              <a:lnSpc>
                <a:spcPct val="90000"/>
              </a:lnSpc>
              <a:spcBef>
                <a:spcPts val="0"/>
              </a:spcBef>
              <a:spcAft>
                <a:spcPts val="0"/>
              </a:spcAft>
              <a:buNone/>
            </a:pPr>
            <a:endParaRPr sz="1600" b="1">
              <a:solidFill>
                <a:srgbClr val="222222"/>
              </a:solidFill>
            </a:endParaRPr>
          </a:p>
        </p:txBody>
      </p:sp>
      <p:sp>
        <p:nvSpPr>
          <p:cNvPr id="223" name="Google Shape;223;p8" descr="TextBox 3">
            <a:extLst>
              <a:ext uri="{FF2B5EF4-FFF2-40B4-BE49-F238E27FC236}">
                <a16:creationId xmlns:a16="http://schemas.microsoft.com/office/drawing/2014/main" id="{75F27B64-4E6A-1C4E-1515-CBBE64E29272}"/>
              </a:ext>
            </a:extLst>
          </p:cNvPr>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24" name="Google Shape;224;p8" descr="TextBox 5">
            <a:extLst>
              <a:ext uri="{FF2B5EF4-FFF2-40B4-BE49-F238E27FC236}">
                <a16:creationId xmlns:a16="http://schemas.microsoft.com/office/drawing/2014/main" id="{4A51BE0D-ABB8-B60D-27E2-11B75D999469}"/>
              </a:ext>
            </a:extLst>
          </p:cNvPr>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8</a:t>
            </a:r>
            <a:endParaRPr/>
          </a:p>
        </p:txBody>
      </p:sp>
      <p:sp>
        <p:nvSpPr>
          <p:cNvPr id="226" name="Google Shape;226;p8" descr="TextBox 4">
            <a:extLst>
              <a:ext uri="{FF2B5EF4-FFF2-40B4-BE49-F238E27FC236}">
                <a16:creationId xmlns:a16="http://schemas.microsoft.com/office/drawing/2014/main" id="{0C82380F-9193-24E1-7A9B-518F417C03A8}"/>
              </a:ext>
            </a:extLst>
          </p:cNvPr>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pic>
        <p:nvPicPr>
          <p:cNvPr id="2" name="Picture 1" descr="A screenshot of a computer screen&#10;&#10;AI-generated content may be incorrect.">
            <a:extLst>
              <a:ext uri="{FF2B5EF4-FFF2-40B4-BE49-F238E27FC236}">
                <a16:creationId xmlns:a16="http://schemas.microsoft.com/office/drawing/2014/main" id="{621DCA80-9409-42F6-3CF1-B50F046A2D0C}"/>
              </a:ext>
            </a:extLst>
          </p:cNvPr>
          <p:cNvPicPr>
            <a:picLocks noChangeAspect="1"/>
          </p:cNvPicPr>
          <p:nvPr/>
        </p:nvPicPr>
        <p:blipFill>
          <a:blip r:embed="rId3"/>
          <a:stretch>
            <a:fillRect/>
          </a:stretch>
        </p:blipFill>
        <p:spPr>
          <a:xfrm>
            <a:off x="7467600" y="523875"/>
            <a:ext cx="3838575" cy="5953125"/>
          </a:xfrm>
          <a:prstGeom prst="rect">
            <a:avLst/>
          </a:prstGeom>
        </p:spPr>
      </p:pic>
    </p:spTree>
    <p:extLst>
      <p:ext uri="{BB962C8B-B14F-4D97-AF65-F5344CB8AC3E}">
        <p14:creationId xmlns:p14="http://schemas.microsoft.com/office/powerpoint/2010/main" val="30580050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a:extLst>
            <a:ext uri="{FF2B5EF4-FFF2-40B4-BE49-F238E27FC236}">
              <a16:creationId xmlns:a16="http://schemas.microsoft.com/office/drawing/2014/main" id="{0AA4273E-77F1-CC86-CC1B-C41FDA98DA1B}"/>
            </a:ext>
          </a:extLst>
        </p:cNvPr>
        <p:cNvGrpSpPr/>
        <p:nvPr/>
      </p:nvGrpSpPr>
      <p:grpSpPr>
        <a:xfrm>
          <a:off x="0" y="0"/>
          <a:ext cx="0" cy="0"/>
          <a:chOff x="0" y="0"/>
          <a:chExt cx="0" cy="0"/>
        </a:xfrm>
      </p:grpSpPr>
      <p:sp>
        <p:nvSpPr>
          <p:cNvPr id="222" name="Google Shape;222;p8" descr="Text Placeholder 2">
            <a:extLst>
              <a:ext uri="{FF2B5EF4-FFF2-40B4-BE49-F238E27FC236}">
                <a16:creationId xmlns:a16="http://schemas.microsoft.com/office/drawing/2014/main" id="{3737D27B-30CF-1121-D23E-04AC63BD685A}"/>
              </a:ext>
            </a:extLst>
          </p:cNvPr>
          <p:cNvSpPr txBox="1">
            <a:spLocks noGrp="1"/>
          </p:cNvSpPr>
          <p:nvPr>
            <p:ph type="body" idx="1"/>
          </p:nvPr>
        </p:nvSpPr>
        <p:spPr>
          <a:xfrm>
            <a:off x="0" y="112712"/>
            <a:ext cx="11887200" cy="6364288"/>
          </a:xfrm>
          <a:prstGeom prst="rect">
            <a:avLst/>
          </a:prstGeom>
          <a:noFill/>
          <a:ln>
            <a:noFill/>
          </a:ln>
        </p:spPr>
        <p:txBody>
          <a:bodyPr spcFirstLastPara="1" wrap="square" lIns="91425" tIns="45700" rIns="91425" bIns="45700" anchor="t" anchorCtr="0">
            <a:normAutofit/>
          </a:bodyPr>
          <a:lstStyle/>
          <a:p>
            <a:pPr>
              <a:buNone/>
            </a:pPr>
            <a:r>
              <a:rPr lang="en-IN" sz="1600" b="1" dirty="0">
                <a:latin typeface="Bahnschrift SemiCondensed"/>
              </a:rPr>
              <a:t>Technologies &amp; Models Used</a:t>
            </a:r>
          </a:p>
          <a:p>
            <a:pPr>
              <a:buNone/>
            </a:pPr>
            <a:r>
              <a:rPr lang="en-IN" sz="1600" dirty="0">
                <a:latin typeface="Bahnschrift SemiCondensed"/>
              </a:rPr>
              <a:t>1. Face Detection &amp; Recognition</a:t>
            </a:r>
          </a:p>
          <a:p>
            <a:pPr>
              <a:buFont typeface="Arial" panose="020B0604020202020204" pitchFamily="34" charset="0"/>
              <a:buChar char="•"/>
            </a:pPr>
            <a:r>
              <a:rPr lang="en-IN" sz="1400" dirty="0">
                <a:latin typeface="Bahnschrift SemiCondensed"/>
              </a:rPr>
              <a:t>MTCNN → Detects faces in video frames.</a:t>
            </a:r>
          </a:p>
          <a:p>
            <a:pPr>
              <a:buFont typeface="Arial" panose="020B0604020202020204" pitchFamily="34" charset="0"/>
              <a:buChar char="•"/>
            </a:pPr>
            <a:r>
              <a:rPr lang="en-IN" sz="1400" dirty="0">
                <a:latin typeface="Bahnschrift SemiCondensed"/>
              </a:rPr>
              <a:t>InceptionResnetV1 → Extracts facial embeddings and matches with reference images.</a:t>
            </a:r>
          </a:p>
          <a:p>
            <a:pPr>
              <a:buFont typeface="Arial" panose="020B0604020202020204" pitchFamily="34" charset="0"/>
              <a:buChar char="•"/>
            </a:pPr>
            <a:r>
              <a:rPr lang="en-IN" sz="1400" dirty="0">
                <a:latin typeface="Bahnschrift SemiCondensed"/>
              </a:rPr>
              <a:t>Cosine Similarity → Measures how similar two faces are.</a:t>
            </a:r>
          </a:p>
          <a:p>
            <a:pPr>
              <a:buNone/>
            </a:pPr>
            <a:r>
              <a:rPr lang="en-IN" sz="1600" dirty="0">
                <a:latin typeface="Bahnschrift SemiCondensed"/>
              </a:rPr>
              <a:t>2. Violence Detection</a:t>
            </a:r>
          </a:p>
          <a:p>
            <a:pPr>
              <a:buFont typeface="Arial" panose="020B0604020202020204" pitchFamily="34" charset="0"/>
              <a:buChar char="•"/>
            </a:pPr>
            <a:r>
              <a:rPr lang="en-IN" sz="1400" dirty="0">
                <a:latin typeface="Bahnschrift SemiCondensed"/>
              </a:rPr>
              <a:t>R3D-18 (3D CNN Model) → Learns temporal patterns in video sequences for violence detection.</a:t>
            </a:r>
          </a:p>
          <a:p>
            <a:pPr>
              <a:buFont typeface="Arial" panose="020B0604020202020204" pitchFamily="34" charset="0"/>
              <a:buChar char="•"/>
            </a:pPr>
            <a:r>
              <a:rPr lang="en-IN" sz="1400" dirty="0" err="1">
                <a:latin typeface="Bahnschrift SemiCondensed"/>
              </a:rPr>
              <a:t>Softmax</a:t>
            </a:r>
            <a:r>
              <a:rPr lang="en-IN" sz="1400" dirty="0">
                <a:latin typeface="Bahnschrift SemiCondensed"/>
              </a:rPr>
              <a:t> Activation → Outputs probability scores for classification.</a:t>
            </a:r>
          </a:p>
          <a:p>
            <a:pPr>
              <a:buNone/>
            </a:pPr>
            <a:r>
              <a:rPr lang="en-IN" sz="1600" dirty="0">
                <a:latin typeface="Bahnschrift SemiCondensed"/>
              </a:rPr>
              <a:t>3. User Interface &amp; Reporting</a:t>
            </a:r>
          </a:p>
          <a:p>
            <a:pPr>
              <a:buFont typeface="Arial" panose="020B0604020202020204" pitchFamily="34" charset="0"/>
              <a:buChar char="•"/>
            </a:pPr>
            <a:r>
              <a:rPr lang="en-IN" sz="1400" dirty="0" err="1">
                <a:latin typeface="Bahnschrift SemiCondensed"/>
              </a:rPr>
              <a:t>Tkinter</a:t>
            </a:r>
            <a:r>
              <a:rPr lang="en-IN" sz="1400" dirty="0">
                <a:latin typeface="Bahnschrift SemiCondensed"/>
              </a:rPr>
              <a:t> → GUI for file selection and results display.</a:t>
            </a:r>
          </a:p>
          <a:p>
            <a:pPr>
              <a:buFont typeface="Arial" panose="020B0604020202020204" pitchFamily="34" charset="0"/>
              <a:buChar char="•"/>
            </a:pPr>
            <a:r>
              <a:rPr lang="en-IN" sz="1400" dirty="0">
                <a:latin typeface="Bahnschrift SemiCondensed"/>
              </a:rPr>
              <a:t>FPDF → Generates PDF reports with timestamps and detection details.</a:t>
            </a:r>
          </a:p>
          <a:p>
            <a:pPr>
              <a:buNone/>
            </a:pPr>
            <a:r>
              <a:rPr lang="en-IN" sz="1600" dirty="0">
                <a:latin typeface="Bahnschrift SemiCondensed"/>
              </a:rPr>
              <a:t>4. Video Processing &amp; Optimization</a:t>
            </a:r>
          </a:p>
          <a:p>
            <a:pPr>
              <a:buFont typeface="Arial" panose="020B0604020202020204" pitchFamily="34" charset="0"/>
              <a:buChar char="•"/>
            </a:pPr>
            <a:r>
              <a:rPr lang="en-IN" sz="1400" dirty="0">
                <a:latin typeface="Bahnschrift SemiCondensed"/>
              </a:rPr>
              <a:t>OpenCV &amp; PIL → Handles frame extraction, image processing, and display.</a:t>
            </a:r>
          </a:p>
          <a:p>
            <a:pPr>
              <a:buFont typeface="Arial" panose="020B0604020202020204" pitchFamily="34" charset="0"/>
              <a:buChar char="•"/>
            </a:pPr>
            <a:r>
              <a:rPr lang="en-IN" sz="1400" dirty="0" err="1">
                <a:latin typeface="Bahnschrift SemiCondensed"/>
              </a:rPr>
              <a:t>ThreadPoolExecutor</a:t>
            </a:r>
            <a:r>
              <a:rPr lang="en-IN" sz="1400" dirty="0">
                <a:latin typeface="Bahnschrift SemiCondensed"/>
              </a:rPr>
              <a:t> (Parallel Processing) → Speeds up video analysis by processing multiple frames simultaneously.</a:t>
            </a:r>
          </a:p>
          <a:p>
            <a:pPr>
              <a:buFont typeface="Arial" panose="020B0604020202020204" pitchFamily="34" charset="0"/>
              <a:buChar char="•"/>
            </a:pPr>
            <a:r>
              <a:rPr lang="en-IN" sz="1400" dirty="0">
                <a:latin typeface="Bahnschrift SemiCondensed"/>
              </a:rPr>
              <a:t>CUDA &amp; </a:t>
            </a:r>
            <a:r>
              <a:rPr lang="en-IN" sz="1400" dirty="0" err="1">
                <a:latin typeface="Bahnschrift SemiCondensed"/>
              </a:rPr>
              <a:t>PyTorch</a:t>
            </a:r>
            <a:r>
              <a:rPr lang="en-IN" sz="1400" dirty="0">
                <a:latin typeface="Bahnschrift SemiCondensed"/>
              </a:rPr>
              <a:t> → Uses GPU acceleration for deep learning inference.</a:t>
            </a:r>
          </a:p>
          <a:p>
            <a:pPr>
              <a:buNone/>
            </a:pPr>
            <a:endParaRPr sz="1600" b="1">
              <a:solidFill>
                <a:srgbClr val="222222"/>
              </a:solidFill>
            </a:endParaRPr>
          </a:p>
          <a:p>
            <a:pPr marL="685800" lvl="0" indent="0" algn="l" rtl="0">
              <a:lnSpc>
                <a:spcPct val="90000"/>
              </a:lnSpc>
              <a:spcBef>
                <a:spcPts val="0"/>
              </a:spcBef>
              <a:spcAft>
                <a:spcPts val="0"/>
              </a:spcAft>
              <a:buNone/>
            </a:pPr>
            <a:endParaRPr sz="1600" b="1">
              <a:solidFill>
                <a:srgbClr val="222222"/>
              </a:solidFill>
            </a:endParaRPr>
          </a:p>
        </p:txBody>
      </p:sp>
      <p:sp>
        <p:nvSpPr>
          <p:cNvPr id="223" name="Google Shape;223;p8" descr="TextBox 3">
            <a:extLst>
              <a:ext uri="{FF2B5EF4-FFF2-40B4-BE49-F238E27FC236}">
                <a16:creationId xmlns:a16="http://schemas.microsoft.com/office/drawing/2014/main" id="{8C490694-6C2D-4015-9220-1BFC5B3F5FE9}"/>
              </a:ext>
            </a:extLst>
          </p:cNvPr>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24" name="Google Shape;224;p8" descr="TextBox 5">
            <a:extLst>
              <a:ext uri="{FF2B5EF4-FFF2-40B4-BE49-F238E27FC236}">
                <a16:creationId xmlns:a16="http://schemas.microsoft.com/office/drawing/2014/main" id="{0EE2B775-CA1B-3C55-84B8-EFAD21E00591}"/>
              </a:ext>
            </a:extLst>
          </p:cNvPr>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8</a:t>
            </a:r>
            <a:endParaRPr/>
          </a:p>
        </p:txBody>
      </p:sp>
      <p:sp>
        <p:nvSpPr>
          <p:cNvPr id="226" name="Google Shape;226;p8" descr="TextBox 4">
            <a:extLst>
              <a:ext uri="{FF2B5EF4-FFF2-40B4-BE49-F238E27FC236}">
                <a16:creationId xmlns:a16="http://schemas.microsoft.com/office/drawing/2014/main" id="{EF9F6CA0-498E-B678-4A7B-C1117A9F2C52}"/>
              </a:ext>
            </a:extLst>
          </p:cNvPr>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extLst>
      <p:ext uri="{BB962C8B-B14F-4D97-AF65-F5344CB8AC3E}">
        <p14:creationId xmlns:p14="http://schemas.microsoft.com/office/powerpoint/2010/main" val="41925142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0732E4A3-B043-3E73-DEC3-8A84DBE25304}"/>
            </a:ext>
          </a:extLst>
        </p:cNvPr>
        <p:cNvGrpSpPr/>
        <p:nvPr/>
      </p:nvGrpSpPr>
      <p:grpSpPr>
        <a:xfrm>
          <a:off x="0" y="0"/>
          <a:ext cx="0" cy="0"/>
          <a:chOff x="0" y="0"/>
          <a:chExt cx="0" cy="0"/>
        </a:xfrm>
      </p:grpSpPr>
      <p:sp>
        <p:nvSpPr>
          <p:cNvPr id="239" name="Google Shape;239;g33172017ee1_0_5">
            <a:extLst>
              <a:ext uri="{FF2B5EF4-FFF2-40B4-BE49-F238E27FC236}">
                <a16:creationId xmlns:a16="http://schemas.microsoft.com/office/drawing/2014/main" id="{6E7C2B87-FD51-9935-18CB-5C001910ECDE}"/>
              </a:ext>
            </a:extLst>
          </p:cNvPr>
          <p:cNvSpPr txBox="1">
            <a:spLocks noGrp="1"/>
          </p:cNvSpPr>
          <p:nvPr>
            <p:ph type="body" idx="1"/>
          </p:nvPr>
        </p:nvSpPr>
        <p:spPr>
          <a:xfrm>
            <a:off x="914400" y="882751"/>
            <a:ext cx="10363200" cy="5092500"/>
          </a:xfrm>
          <a:prstGeom prst="rect">
            <a:avLst/>
          </a:prstGeom>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endParaRPr sz="1600">
              <a:latin typeface="Arial"/>
              <a:ea typeface="Arial"/>
              <a:cs typeface="Arial"/>
              <a:sym typeface="Arial"/>
            </a:endParaRPr>
          </a:p>
          <a:p>
            <a:pPr marL="0" lvl="0" indent="0" algn="l" rtl="0">
              <a:spcBef>
                <a:spcPts val="1200"/>
              </a:spcBef>
              <a:spcAft>
                <a:spcPts val="0"/>
              </a:spcAft>
              <a:buNone/>
            </a:pPr>
            <a:endParaRPr sz="1600"/>
          </a:p>
        </p:txBody>
      </p:sp>
      <p:sp>
        <p:nvSpPr>
          <p:cNvPr id="240" name="Google Shape;240;g33172017ee1_0_5" descr="TextBox 4">
            <a:extLst>
              <a:ext uri="{FF2B5EF4-FFF2-40B4-BE49-F238E27FC236}">
                <a16:creationId xmlns:a16="http://schemas.microsoft.com/office/drawing/2014/main" id="{376644BC-64CC-F7F9-1A42-DBF43B59BED2}"/>
              </a:ext>
            </a:extLst>
          </p:cNvPr>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
        <p:nvSpPr>
          <p:cNvPr id="241" name="Google Shape;241;g33172017ee1_0_5" descr="TextBox 5">
            <a:extLst>
              <a:ext uri="{FF2B5EF4-FFF2-40B4-BE49-F238E27FC236}">
                <a16:creationId xmlns:a16="http://schemas.microsoft.com/office/drawing/2014/main" id="{12E5491E-2674-195D-9FC9-036D74219F54}"/>
              </a:ext>
            </a:extLst>
          </p:cNvPr>
          <p:cNvSpPr txBox="1"/>
          <p:nvPr/>
        </p:nvSpPr>
        <p:spPr>
          <a:xfrm>
            <a:off x="11603038" y="6477000"/>
            <a:ext cx="415800" cy="2769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a:latin typeface="Trebuchet MS"/>
                <a:ea typeface="Trebuchet MS"/>
                <a:cs typeface="Trebuchet MS"/>
                <a:sym typeface="Trebuchet MS"/>
              </a:rPr>
              <a:t>10</a:t>
            </a:r>
            <a:endParaRPr/>
          </a:p>
        </p:txBody>
      </p:sp>
      <p:sp>
        <p:nvSpPr>
          <p:cNvPr id="242" name="Google Shape;242;g33172017ee1_0_5" descr="TextBox 3">
            <a:extLst>
              <a:ext uri="{FF2B5EF4-FFF2-40B4-BE49-F238E27FC236}">
                <a16:creationId xmlns:a16="http://schemas.microsoft.com/office/drawing/2014/main" id="{A46EFC7D-D66B-D7DF-F07B-74CA789679AE}"/>
              </a:ext>
            </a:extLst>
          </p:cNvPr>
          <p:cNvSpPr txBox="1"/>
          <p:nvPr/>
        </p:nvSpPr>
        <p:spPr>
          <a:xfrm>
            <a:off x="173038" y="6477000"/>
            <a:ext cx="4987800" cy="276900"/>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pic>
        <p:nvPicPr>
          <p:cNvPr id="5" name="Picture 4" descr="A screenshot of a computer&#10;&#10;AI-generated content may be incorrect.">
            <a:extLst>
              <a:ext uri="{FF2B5EF4-FFF2-40B4-BE49-F238E27FC236}">
                <a16:creationId xmlns:a16="http://schemas.microsoft.com/office/drawing/2014/main" id="{6161AA2D-D984-0B15-E1DF-DB132E3E5586}"/>
              </a:ext>
            </a:extLst>
          </p:cNvPr>
          <p:cNvPicPr>
            <a:picLocks noChangeAspect="1"/>
          </p:cNvPicPr>
          <p:nvPr/>
        </p:nvPicPr>
        <p:blipFill>
          <a:blip r:embed="rId3"/>
          <a:stretch>
            <a:fillRect/>
          </a:stretch>
        </p:blipFill>
        <p:spPr>
          <a:xfrm>
            <a:off x="3045444" y="1508510"/>
            <a:ext cx="5879089" cy="4457574"/>
          </a:xfrm>
          <a:prstGeom prst="rect">
            <a:avLst/>
          </a:prstGeom>
        </p:spPr>
      </p:pic>
      <p:sp>
        <p:nvSpPr>
          <p:cNvPr id="3" name="Google Shape;252;p11" descr="Title 1">
            <a:extLst>
              <a:ext uri="{FF2B5EF4-FFF2-40B4-BE49-F238E27FC236}">
                <a16:creationId xmlns:a16="http://schemas.microsoft.com/office/drawing/2014/main" id="{E7E1D68C-7FF7-3AB9-6F27-5F066EC8946B}"/>
              </a:ext>
            </a:extLst>
          </p:cNvPr>
          <p:cNvSpPr txBox="1">
            <a:spLocks noGrp="1"/>
          </p:cNvSpPr>
          <p:nvPr>
            <p:ph type="title"/>
          </p:nvPr>
        </p:nvSpPr>
        <p:spPr>
          <a:xfrm>
            <a:off x="1375034" y="-691458"/>
            <a:ext cx="9458885" cy="2913529"/>
          </a:xfrm>
          <a:prstGeom prst="rect">
            <a:avLst/>
          </a:prstGeom>
          <a:noFill/>
          <a:ln>
            <a:noFill/>
          </a:ln>
        </p:spPr>
        <p:txBody>
          <a:bodyPr spcFirstLastPara="1" wrap="square" lIns="91425" tIns="45700" rIns="91425" bIns="45700" anchor="ctr" anchorCtr="0">
            <a:normAutofit/>
          </a:bodyPr>
          <a:lstStyle/>
          <a:p>
            <a:pPr marL="0" lvl="0" indent="0" algn="ctr">
              <a:lnSpc>
                <a:spcPct val="90000"/>
              </a:lnSpc>
              <a:spcBef>
                <a:spcPts val="0"/>
              </a:spcBef>
              <a:spcAft>
                <a:spcPts val="0"/>
              </a:spcAft>
              <a:buNone/>
            </a:pPr>
            <a:r>
              <a:rPr lang="en-US" dirty="0">
                <a:latin typeface="Bahnschrift SemiCondensed"/>
              </a:rPr>
              <a:t>IMPLEMENTATION</a:t>
            </a:r>
            <a:endParaRPr lang="en-US" dirty="0"/>
          </a:p>
        </p:txBody>
      </p:sp>
    </p:spTree>
    <p:extLst>
      <p:ext uri="{BB962C8B-B14F-4D97-AF65-F5344CB8AC3E}">
        <p14:creationId xmlns:p14="http://schemas.microsoft.com/office/powerpoint/2010/main" val="33811048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g33172017ee1_0_5"/>
          <p:cNvSpPr txBox="1">
            <a:spLocks noGrp="1"/>
          </p:cNvSpPr>
          <p:nvPr>
            <p:ph type="body" idx="1"/>
          </p:nvPr>
        </p:nvSpPr>
        <p:spPr>
          <a:xfrm>
            <a:off x="914400" y="882751"/>
            <a:ext cx="10363200" cy="5092500"/>
          </a:xfrm>
          <a:prstGeom prst="rect">
            <a:avLst/>
          </a:prstGeom>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endParaRPr sz="1600">
              <a:latin typeface="Arial"/>
              <a:ea typeface="Arial"/>
              <a:cs typeface="Arial"/>
              <a:sym typeface="Arial"/>
            </a:endParaRPr>
          </a:p>
          <a:p>
            <a:pPr marL="0" lvl="0" indent="0" algn="l" rtl="0">
              <a:spcBef>
                <a:spcPts val="1200"/>
              </a:spcBef>
              <a:spcAft>
                <a:spcPts val="0"/>
              </a:spcAft>
              <a:buNone/>
            </a:pPr>
            <a:endParaRPr sz="1600"/>
          </a:p>
        </p:txBody>
      </p:sp>
      <p:sp>
        <p:nvSpPr>
          <p:cNvPr id="240" name="Google Shape;240;g33172017ee1_0_5"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
        <p:nvSpPr>
          <p:cNvPr id="241" name="Google Shape;241;g33172017ee1_0_5" descr="TextBox 5"/>
          <p:cNvSpPr txBox="1"/>
          <p:nvPr/>
        </p:nvSpPr>
        <p:spPr>
          <a:xfrm>
            <a:off x="11603038" y="6477000"/>
            <a:ext cx="415800" cy="2769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a:latin typeface="Trebuchet MS"/>
                <a:ea typeface="Trebuchet MS"/>
                <a:cs typeface="Trebuchet MS"/>
                <a:sym typeface="Trebuchet MS"/>
              </a:rPr>
              <a:t>10</a:t>
            </a:r>
            <a:endParaRPr/>
          </a:p>
        </p:txBody>
      </p:sp>
      <p:sp>
        <p:nvSpPr>
          <p:cNvPr id="242" name="Google Shape;242;g33172017ee1_0_5" descr="TextBox 3"/>
          <p:cNvSpPr txBox="1"/>
          <p:nvPr/>
        </p:nvSpPr>
        <p:spPr>
          <a:xfrm>
            <a:off x="173038" y="6477000"/>
            <a:ext cx="4987800" cy="276900"/>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pic>
        <p:nvPicPr>
          <p:cNvPr id="2" name="MSP_Result_111">
            <a:hlinkClick r:id="" action="ppaction://media"/>
            <a:extLst>
              <a:ext uri="{FF2B5EF4-FFF2-40B4-BE49-F238E27FC236}">
                <a16:creationId xmlns:a16="http://schemas.microsoft.com/office/drawing/2014/main" id="{6ABB6521-6F5E-37A8-DAB9-CF4B6A86E75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0" y="685800"/>
            <a:ext cx="9753600" cy="548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pic>
        <p:nvPicPr>
          <p:cNvPr id="2" name="Picture 1" descr="A screenshot of a computer&#10;&#10;AI-generated content may be incorrect.">
            <a:extLst>
              <a:ext uri="{FF2B5EF4-FFF2-40B4-BE49-F238E27FC236}">
                <a16:creationId xmlns:a16="http://schemas.microsoft.com/office/drawing/2014/main" id="{4C3A4D01-80F4-6A23-75A6-8E12002110D7}"/>
              </a:ext>
            </a:extLst>
          </p:cNvPr>
          <p:cNvPicPr>
            <a:picLocks noChangeAspect="1"/>
          </p:cNvPicPr>
          <p:nvPr/>
        </p:nvPicPr>
        <p:blipFill>
          <a:blip r:embed="rId3"/>
          <a:stretch>
            <a:fillRect/>
          </a:stretch>
        </p:blipFill>
        <p:spPr>
          <a:xfrm>
            <a:off x="3695333" y="4410441"/>
            <a:ext cx="2714625" cy="2257425"/>
          </a:xfrm>
          <a:prstGeom prst="rect">
            <a:avLst/>
          </a:prstGeom>
        </p:spPr>
      </p:pic>
      <p:pic>
        <p:nvPicPr>
          <p:cNvPr id="3" name="Picture 2" descr="A screenshot of a computer error&#10;&#10;AI-generated content may be incorrect.">
            <a:extLst>
              <a:ext uri="{FF2B5EF4-FFF2-40B4-BE49-F238E27FC236}">
                <a16:creationId xmlns:a16="http://schemas.microsoft.com/office/drawing/2014/main" id="{6356DFBD-181F-B0A0-684D-67926D9C9E5D}"/>
              </a:ext>
            </a:extLst>
          </p:cNvPr>
          <p:cNvPicPr>
            <a:picLocks noChangeAspect="1"/>
          </p:cNvPicPr>
          <p:nvPr/>
        </p:nvPicPr>
        <p:blipFill>
          <a:blip r:embed="rId4"/>
          <a:stretch>
            <a:fillRect/>
          </a:stretch>
        </p:blipFill>
        <p:spPr>
          <a:xfrm>
            <a:off x="785079" y="4785214"/>
            <a:ext cx="2720486" cy="1507880"/>
          </a:xfrm>
          <a:prstGeom prst="rect">
            <a:avLst/>
          </a:prstGeom>
        </p:spPr>
      </p:pic>
      <p:pic>
        <p:nvPicPr>
          <p:cNvPr id="4" name="Picture 3" descr="A screenshot of a color chart&#10;&#10;AI-generated content may be incorrect.">
            <a:extLst>
              <a:ext uri="{FF2B5EF4-FFF2-40B4-BE49-F238E27FC236}">
                <a16:creationId xmlns:a16="http://schemas.microsoft.com/office/drawing/2014/main" id="{0E87C6E4-4F5D-C95A-4387-604103281F56}"/>
              </a:ext>
            </a:extLst>
          </p:cNvPr>
          <p:cNvPicPr>
            <a:picLocks noChangeAspect="1"/>
          </p:cNvPicPr>
          <p:nvPr/>
        </p:nvPicPr>
        <p:blipFill>
          <a:blip r:embed="rId5"/>
          <a:stretch>
            <a:fillRect/>
          </a:stretch>
        </p:blipFill>
        <p:spPr>
          <a:xfrm>
            <a:off x="7293952" y="365613"/>
            <a:ext cx="1733550" cy="6309214"/>
          </a:xfrm>
          <a:prstGeom prst="rect">
            <a:avLst/>
          </a:prstGeom>
        </p:spPr>
      </p:pic>
      <p:pic>
        <p:nvPicPr>
          <p:cNvPr id="5" name="Picture 4" descr="A screenshot of a video game&#10;&#10;AI-generated content may be incorrect.">
            <a:extLst>
              <a:ext uri="{FF2B5EF4-FFF2-40B4-BE49-F238E27FC236}">
                <a16:creationId xmlns:a16="http://schemas.microsoft.com/office/drawing/2014/main" id="{471C52BB-CC3F-1C7D-E6C7-79A9DE3CA543}"/>
              </a:ext>
            </a:extLst>
          </p:cNvPr>
          <p:cNvPicPr>
            <a:picLocks noChangeAspect="1"/>
          </p:cNvPicPr>
          <p:nvPr/>
        </p:nvPicPr>
        <p:blipFill>
          <a:blip r:embed="rId6"/>
          <a:stretch>
            <a:fillRect/>
          </a:stretch>
        </p:blipFill>
        <p:spPr>
          <a:xfrm>
            <a:off x="9511812" y="367812"/>
            <a:ext cx="2065460" cy="6301154"/>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7BE037A4-7436-D451-A0CB-840F8345B7A9}"/>
              </a:ext>
            </a:extLst>
          </p:cNvPr>
          <p:cNvPicPr>
            <a:picLocks noChangeAspect="1"/>
          </p:cNvPicPr>
          <p:nvPr/>
        </p:nvPicPr>
        <p:blipFill>
          <a:blip r:embed="rId7"/>
          <a:stretch>
            <a:fillRect/>
          </a:stretch>
        </p:blipFill>
        <p:spPr>
          <a:xfrm>
            <a:off x="779585" y="370009"/>
            <a:ext cx="5638800" cy="38671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 descr="Title 1"/>
          <p:cNvSpPr txBox="1">
            <a:spLocks noGrp="1"/>
          </p:cNvSpPr>
          <p:nvPr>
            <p:ph type="title"/>
          </p:nvPr>
        </p:nvSpPr>
        <p:spPr>
          <a:xfrm>
            <a:off x="1083049" y="-33057"/>
            <a:ext cx="9350187" cy="174811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a:latin typeface="Bahnschrift SemiCondensed" panose="020B0502040204020203" pitchFamily="34" charset="0"/>
              </a:rPr>
              <a:t>INTRODUCTION</a:t>
            </a:r>
            <a:endParaRPr>
              <a:latin typeface="Bahnschrift SemiCondensed" panose="020B0502040204020203" pitchFamily="34" charset="0"/>
            </a:endParaRPr>
          </a:p>
        </p:txBody>
      </p:sp>
      <p:sp>
        <p:nvSpPr>
          <p:cNvPr id="168" name="Google Shape;168;p2" descr="Text Placeholder 2"/>
          <p:cNvSpPr txBox="1">
            <a:spLocks noGrp="1"/>
          </p:cNvSpPr>
          <p:nvPr>
            <p:ph type="body" idx="1"/>
          </p:nvPr>
        </p:nvSpPr>
        <p:spPr>
          <a:xfrm>
            <a:off x="801278" y="1423447"/>
            <a:ext cx="9903235" cy="4526503"/>
          </a:xfrm>
          <a:prstGeom prst="rect">
            <a:avLst/>
          </a:prstGeom>
          <a:noFill/>
          <a:ln>
            <a:noFill/>
          </a:ln>
        </p:spPr>
        <p:txBody>
          <a:bodyPr spcFirstLastPara="1" wrap="square" lIns="91425" tIns="45700" rIns="91425" bIns="45700" anchor="t" anchorCtr="0">
            <a:normAutofit/>
          </a:bodyPr>
          <a:lstStyle/>
          <a:p>
            <a:pPr>
              <a:buNone/>
            </a:pPr>
            <a:endParaRPr lang="en-US" sz="1400"/>
          </a:p>
          <a:p>
            <a:pPr>
              <a:buNone/>
            </a:pPr>
            <a:r>
              <a:rPr lang="en-US" sz="1500" dirty="0">
                <a:latin typeface="Bahnschrift SemiCondensed"/>
              </a:rPr>
              <a:t>In today’s world, surveillance plays a crucial role in maintaining safety and security. However, manually analyzing hours of video</a:t>
            </a:r>
          </a:p>
          <a:p>
            <a:pPr>
              <a:buNone/>
            </a:pPr>
            <a:r>
              <a:rPr lang="en-US" sz="1500" dirty="0">
                <a:latin typeface="Bahnschrift SemiCondensed"/>
              </a:rPr>
              <a:t>footage is time-consuming and inefficient. This project aims to automate the detection of missing persons and violent activities in</a:t>
            </a:r>
          </a:p>
          <a:p>
            <a:pPr>
              <a:buNone/>
            </a:pPr>
            <a:r>
              <a:rPr lang="en-US" sz="1500" dirty="0">
                <a:latin typeface="Bahnschrift SemiCondensed"/>
              </a:rPr>
              <a:t> video footage using deep learning-based face recognition and action recognition models</a:t>
            </a:r>
          </a:p>
          <a:p>
            <a:pPr>
              <a:buNone/>
            </a:pPr>
            <a:endParaRPr lang="en-US" sz="1500">
              <a:latin typeface="Bahnschrift SemiCondensed" panose="020B0502040204020203" pitchFamily="34" charset="0"/>
            </a:endParaRPr>
          </a:p>
          <a:p>
            <a:pPr>
              <a:buNone/>
            </a:pPr>
            <a:r>
              <a:rPr lang="en-US" sz="1800" b="1" dirty="0">
                <a:latin typeface="Bahnschrift SemiCondensed"/>
              </a:rPr>
              <a:t>Key Objectives</a:t>
            </a:r>
            <a:r>
              <a:rPr lang="en-US" sz="1500" b="1" dirty="0"/>
              <a:t>:</a:t>
            </a:r>
          </a:p>
          <a:p>
            <a:pPr>
              <a:buFont typeface="Arial" panose="020B0604020202020204" pitchFamily="34" charset="0"/>
              <a:buChar char="•"/>
            </a:pPr>
            <a:r>
              <a:rPr lang="en-US" sz="1400" dirty="0">
                <a:latin typeface="Bahnschrift SemiCondensed"/>
              </a:rPr>
              <a:t>Identify missing persons by comparing detected faces in video footage with reference images.</a:t>
            </a:r>
          </a:p>
          <a:p>
            <a:pPr>
              <a:buFont typeface="Arial" panose="020B0604020202020204" pitchFamily="34" charset="0"/>
              <a:buChar char="•"/>
            </a:pPr>
            <a:r>
              <a:rPr lang="en-US" sz="1400" dirty="0">
                <a:latin typeface="Bahnschrift SemiCondensed"/>
              </a:rPr>
              <a:t>Detect violent activities in real-time to enhance public safety.</a:t>
            </a:r>
          </a:p>
          <a:p>
            <a:pPr>
              <a:buFont typeface="Arial" panose="020B0604020202020204" pitchFamily="34" charset="0"/>
              <a:buChar char="•"/>
            </a:pPr>
            <a:r>
              <a:rPr lang="en-US" sz="1400" dirty="0">
                <a:latin typeface="Bahnschrift SemiCondensed"/>
              </a:rPr>
              <a:t>Utilize deep learning (MTCNN for face detection and InceptionResnetV1 for face recognition) for accurate results.</a:t>
            </a:r>
          </a:p>
          <a:p>
            <a:pPr>
              <a:buFont typeface="Arial" panose="020B0604020202020204" pitchFamily="34" charset="0"/>
              <a:buChar char="•"/>
            </a:pPr>
            <a:r>
              <a:rPr lang="en-US" sz="1400" dirty="0">
                <a:latin typeface="Bahnschrift SemiCondensed"/>
              </a:rPr>
              <a:t>Improve response time by automating surveillance and reducing human intervention.</a:t>
            </a:r>
          </a:p>
          <a:p>
            <a:r>
              <a:rPr lang="en-US" sz="1400" dirty="0">
                <a:latin typeface="Bahnschrift SemiCondensed"/>
              </a:rPr>
              <a:t>By leveraging AI-powered solutions, this system enhances video surveillance, making it faster, more efficient, and highly reliable.</a:t>
            </a:r>
          </a:p>
          <a:p>
            <a:pPr>
              <a:buNone/>
            </a:pPr>
            <a:endParaRPr lang="en-US" sz="1600"/>
          </a:p>
        </p:txBody>
      </p:sp>
      <p:sp>
        <p:nvSpPr>
          <p:cNvPr id="169" name="Google Shape;169;p2" descr="TextBox 3"/>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171" name="Google Shape;171;p2" descr="TextBox 5"/>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2</a:t>
            </a:r>
            <a:endParaRPr/>
          </a:p>
        </p:txBody>
      </p:sp>
      <p:sp>
        <p:nvSpPr>
          <p:cNvPr id="3" name="Google Shape;180;p3" descr="TextBox 4">
            <a:extLst>
              <a:ext uri="{FF2B5EF4-FFF2-40B4-BE49-F238E27FC236}">
                <a16:creationId xmlns:a16="http://schemas.microsoft.com/office/drawing/2014/main" id="{4B6992BE-46E8-A862-82FC-F768D214A11F}"/>
              </a:ext>
            </a:extLst>
          </p:cNvPr>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11" descr="Title 1"/>
          <p:cNvSpPr txBox="1">
            <a:spLocks noGrp="1"/>
          </p:cNvSpPr>
          <p:nvPr>
            <p:ph type="title"/>
          </p:nvPr>
        </p:nvSpPr>
        <p:spPr>
          <a:xfrm>
            <a:off x="1371599" y="-665069"/>
            <a:ext cx="9458885" cy="291352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dirty="0">
                <a:latin typeface="Bahnschrift SemiCondensed"/>
              </a:rPr>
              <a:t>DIVISION OF WORK</a:t>
            </a:r>
          </a:p>
        </p:txBody>
      </p:sp>
      <p:sp>
        <p:nvSpPr>
          <p:cNvPr id="254" name="Google Shape;254;p11" descr="TextBox 4"/>
          <p:cNvSpPr txBox="1"/>
          <p:nvPr/>
        </p:nvSpPr>
        <p:spPr>
          <a:xfrm>
            <a:off x="11603038" y="6477000"/>
            <a:ext cx="415800" cy="2769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a:latin typeface="Trebuchet MS"/>
                <a:ea typeface="Trebuchet MS"/>
                <a:cs typeface="Trebuchet MS"/>
                <a:sym typeface="Trebuchet MS"/>
              </a:rPr>
              <a:t>11</a:t>
            </a:r>
            <a:endParaRPr/>
          </a:p>
        </p:txBody>
      </p:sp>
      <p:sp>
        <p:nvSpPr>
          <p:cNvPr id="255" name="Google Shape;255;p11" descr="TextBox 6"/>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56" name="Google Shape;256;p11"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
        <p:nvSpPr>
          <p:cNvPr id="2" name="Text Placeholder 1">
            <a:extLst>
              <a:ext uri="{FF2B5EF4-FFF2-40B4-BE49-F238E27FC236}">
                <a16:creationId xmlns:a16="http://schemas.microsoft.com/office/drawing/2014/main" id="{9DC2F202-CFCD-C337-2588-C219C24219DF}"/>
              </a:ext>
            </a:extLst>
          </p:cNvPr>
          <p:cNvSpPr>
            <a:spLocks noGrp="1" noChangeArrowheads="1"/>
          </p:cNvSpPr>
          <p:nvPr>
            <p:ph type="body" idx="1"/>
          </p:nvPr>
        </p:nvSpPr>
        <p:spPr bwMode="auto">
          <a:xfrm>
            <a:off x="593912" y="1535743"/>
            <a:ext cx="12269355"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Face Recognition Pipeline </a:t>
            </a:r>
            <a:endParaRPr lang="en-US"/>
          </a:p>
          <a:p>
            <a:pPr marL="285750" marR="0" lvl="0" indent="-285750" algn="l" defTabSz="914400" rtl="0" eaLnBrk="0" fontAlgn="base" latinLnBrk="0" hangingPunct="0">
              <a:lnSpc>
                <a:spcPct val="100000"/>
              </a:lnSpc>
              <a:spcBef>
                <a:spcPct val="0"/>
              </a:spcBef>
              <a:spcAft>
                <a:spcPct val="0"/>
              </a:spcAft>
              <a:buClrTx/>
              <a:buSzTx/>
              <a:buFont typeface="Arial"/>
              <a:buChar char="•"/>
              <a:tabLst/>
            </a:pPr>
            <a:endParaRPr lang="en-US" altLang="en-US" sz="1600" i="0" u="none" strike="noStrike" cap="none" normalizeH="0" baseline="0" dirty="0">
              <a:ln>
                <a:noFill/>
              </a:ln>
              <a:solidFill>
                <a:schemeClr val="tx1"/>
              </a:solidFill>
              <a:effectLst/>
              <a:latin typeface="Bahnschrift SemiCondensed" panose="020B05020402040202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Violence Detection Pipeline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endParaRPr lang="en-US" altLang="en-US" sz="1600" i="0" u="none" strike="noStrike" cap="none" normalizeH="0" baseline="0" dirty="0">
              <a:ln>
                <a:noFill/>
              </a:ln>
              <a:solidFill>
                <a:schemeClr val="tx1"/>
              </a:solidFill>
              <a:effectLst/>
              <a:latin typeface="Bahnschrift SemiCondensed" panose="020B05020402040202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Parallel Processing &amp; Multi-Threading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endParaRPr lang="en-US" altLang="en-US" sz="1600" i="0" u="none" strike="noStrike" cap="none" normalizeH="0" baseline="0" dirty="0">
              <a:ln>
                <a:noFill/>
              </a:ln>
              <a:solidFill>
                <a:schemeClr val="tx1"/>
              </a:solidFill>
              <a:effectLst/>
              <a:latin typeface="Bahnschrift SemiCondensed" panose="020B05020402040202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GUI Development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endParaRPr lang="en-US" altLang="en-US" sz="1600" i="0" u="none" strike="noStrike" cap="none" normalizeH="0" baseline="0" dirty="0">
              <a:ln>
                <a:noFill/>
              </a:ln>
              <a:solidFill>
                <a:schemeClr val="tx1"/>
              </a:solidFill>
              <a:effectLst/>
              <a:latin typeface="Bahnschrift SemiCondensed" panose="020B05020402040202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Command-Line Execution &amp; Workflow Management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endParaRPr lang="en-US" altLang="en-US" sz="1600" i="0" u="none" strike="noStrike" cap="none" normalizeH="0" baseline="0" dirty="0">
              <a:ln>
                <a:noFill/>
              </a:ln>
              <a:solidFill>
                <a:schemeClr val="tx1"/>
              </a:solidFill>
              <a:effectLst/>
              <a:latin typeface="Bahnschrift SemiCondensed" panose="020B05020402040202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PDF Report Generation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endParaRPr lang="en-US" altLang="en-US" sz="1600" i="0" u="none" strike="noStrike" cap="none" normalizeH="0" baseline="0" dirty="0">
              <a:ln>
                <a:noFill/>
              </a:ln>
              <a:solidFill>
                <a:schemeClr val="tx1"/>
              </a:solidFill>
              <a:effectLst/>
              <a:latin typeface="Bahnschrift SemiCondensed" panose="020B05020402040202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Accuracy &amp; Threshold Tuning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00000"/>
              </a:lnSpc>
              <a:spcBef>
                <a:spcPct val="0"/>
              </a:spcBef>
              <a:spcAft>
                <a:spcPct val="0"/>
              </a:spcAft>
              <a:buClrTx/>
              <a:buSzTx/>
              <a:tabLst/>
            </a:pPr>
            <a:endParaRPr lang="en-US" altLang="en-US" sz="1600" i="0" u="none" strike="noStrike" cap="none" normalizeH="0" baseline="0" dirty="0">
              <a:ln>
                <a:noFill/>
              </a:ln>
              <a:solidFill>
                <a:schemeClr val="tx1"/>
              </a:solidFill>
              <a:effectLst/>
              <a:latin typeface="Bahnschrift SemiCondensed" panose="020B05020402040202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System Testing &amp; Debugging </a:t>
            </a:r>
            <a:endParaRPr lang="en-US" altLang="en-US" sz="1600" i="0" u="none" strike="noStrike" cap="none" normalizeH="0" baseline="0" dirty="0">
              <a:ln>
                <a:noFill/>
              </a:ln>
              <a:solidFill>
                <a:schemeClr val="tx1"/>
              </a:solidFill>
              <a:effectLst/>
              <a:latin typeface="Bahnschrift Semi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2" descr="RESULT"/>
          <p:cNvSpPr txBox="1">
            <a:spLocks noGrp="1"/>
          </p:cNvSpPr>
          <p:nvPr>
            <p:ph type="title"/>
          </p:nvPr>
        </p:nvSpPr>
        <p:spPr>
          <a:xfrm>
            <a:off x="1216704" y="-228274"/>
            <a:ext cx="8675475" cy="205677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dirty="0">
                <a:latin typeface="Bahnschrift SemiCondensed"/>
              </a:rPr>
              <a:t>RESULT</a:t>
            </a:r>
          </a:p>
        </p:txBody>
      </p:sp>
      <p:sp>
        <p:nvSpPr>
          <p:cNvPr id="263" name="Google Shape;263;p12"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
        <p:nvSpPr>
          <p:cNvPr id="264" name="Google Shape;264;p12" descr="TextBox 5"/>
          <p:cNvSpPr txBox="1"/>
          <p:nvPr/>
        </p:nvSpPr>
        <p:spPr>
          <a:xfrm>
            <a:off x="11603038" y="6477000"/>
            <a:ext cx="415800" cy="2769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a:latin typeface="Trebuchet MS"/>
                <a:ea typeface="Trebuchet MS"/>
                <a:cs typeface="Trebuchet MS"/>
                <a:sym typeface="Trebuchet MS"/>
              </a:rPr>
              <a:t>12</a:t>
            </a:r>
            <a:endParaRPr sz="1200">
              <a:latin typeface="Trebuchet MS"/>
              <a:ea typeface="Trebuchet MS"/>
              <a:cs typeface="Trebuchet MS"/>
              <a:sym typeface="Trebuchet MS"/>
            </a:endParaRPr>
          </a:p>
        </p:txBody>
      </p:sp>
      <p:sp>
        <p:nvSpPr>
          <p:cNvPr id="265" name="Google Shape;265;p12" descr="TextBox 3"/>
          <p:cNvSpPr txBox="1"/>
          <p:nvPr/>
        </p:nvSpPr>
        <p:spPr>
          <a:xfrm>
            <a:off x="173038" y="6477000"/>
            <a:ext cx="4987800" cy="276900"/>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 name="Text Placeholder 1">
            <a:extLst>
              <a:ext uri="{FF2B5EF4-FFF2-40B4-BE49-F238E27FC236}">
                <a16:creationId xmlns:a16="http://schemas.microsoft.com/office/drawing/2014/main" id="{0729E179-D167-CC75-472C-2815AEF5A947}"/>
              </a:ext>
            </a:extLst>
          </p:cNvPr>
          <p:cNvSpPr>
            <a:spLocks noGrp="1" noChangeArrowheads="1"/>
          </p:cNvSpPr>
          <p:nvPr>
            <p:ph type="body" idx="1"/>
          </p:nvPr>
        </p:nvSpPr>
        <p:spPr bwMode="auto">
          <a:xfrm>
            <a:off x="476250" y="1197406"/>
            <a:ext cx="11714038" cy="4909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indent="-285750" algn="l" defTabSz="914400" rtl="0" eaLnBrk="0" fontAlgn="base" latinLnBrk="0" hangingPunct="0">
              <a:lnSpc>
                <a:spcPct val="150000"/>
              </a:lnSpc>
              <a:spcBef>
                <a:spcPts val="0"/>
              </a:spcBef>
              <a:buClrTx/>
              <a:buSzTx/>
              <a:buFont typeface="Arial"/>
              <a:buChar char="•"/>
              <a:tabLst/>
            </a:pPr>
            <a:r>
              <a:rPr kumimoji="0" lang="en-US" altLang="en-US" sz="1600" b="1" i="0" u="none" strike="noStrike" cap="none" normalizeH="0" baseline="0" dirty="0">
                <a:ln>
                  <a:noFill/>
                </a:ln>
                <a:solidFill>
                  <a:schemeClr val="tx1"/>
                </a:solidFill>
                <a:effectLst/>
                <a:latin typeface="Bahnschrift SemiCondensed"/>
              </a:rPr>
              <a:t>Missing Person Detection</a:t>
            </a:r>
            <a:endParaRPr lang="en-US" sz="1600" b="1">
              <a:solidFill>
                <a:schemeClr val="tx1"/>
              </a:solidFill>
            </a:endParaRPr>
          </a:p>
          <a:p>
            <a:pPr marL="742950" marR="0" lvl="1" indent="-285750" algn="l" defTabSz="914400" rtl="0" eaLnBrk="0" fontAlgn="base" latinLnBrk="0" hangingPunct="0">
              <a:lnSpc>
                <a:spcPct val="150000"/>
              </a:lnSpc>
              <a:spcBef>
                <a:spcPts val="0"/>
              </a:spcBef>
              <a:buClrTx/>
              <a:buSzTx/>
              <a:buFont typeface="Courier New"/>
              <a:buChar char="o"/>
              <a:tabLst/>
            </a:pPr>
            <a:r>
              <a:rPr kumimoji="0" lang="en-US" altLang="en-US" sz="1400" i="0" u="none" strike="noStrike" cap="none" normalizeH="0" baseline="0" dirty="0">
                <a:ln>
                  <a:noFill/>
                </a:ln>
                <a:solidFill>
                  <a:schemeClr val="tx1"/>
                </a:solidFill>
                <a:effectLst/>
                <a:latin typeface="Bahnschrift SemiCondensed"/>
              </a:rPr>
              <a:t>Successfully identified missing persons from video footage. </a:t>
            </a:r>
            <a:endParaRPr lang="en-US" altLang="en-US" sz="1400" i="0" u="none" strike="noStrike" cap="none" normalizeH="0" baseline="0" dirty="0">
              <a:ln>
                <a:noFill/>
              </a:ln>
              <a:solidFill>
                <a:schemeClr val="tx1"/>
              </a:solidFill>
              <a:effectLst/>
              <a:latin typeface="Bahnschrift SemiCondensed"/>
            </a:endParaRPr>
          </a:p>
          <a:p>
            <a:pPr marL="742950" marR="0" lvl="1" indent="-285750" algn="l" defTabSz="914400" rtl="0" eaLnBrk="0" fontAlgn="base" latinLnBrk="0" hangingPunct="0">
              <a:lnSpc>
                <a:spcPct val="150000"/>
              </a:lnSpc>
              <a:spcBef>
                <a:spcPts val="0"/>
              </a:spcBef>
              <a:buClrTx/>
              <a:buSzTx/>
              <a:buFont typeface="Courier New"/>
              <a:buChar char="o"/>
              <a:tabLst/>
            </a:pPr>
            <a:r>
              <a:rPr kumimoji="0" lang="en-US" altLang="en-US" sz="1400" i="0" u="none" strike="noStrike" cap="none" normalizeH="0" baseline="0" dirty="0">
                <a:ln>
                  <a:noFill/>
                </a:ln>
                <a:solidFill>
                  <a:schemeClr val="tx1"/>
                </a:solidFill>
                <a:effectLst/>
                <a:latin typeface="Bahnschrift SemiCondensed"/>
              </a:rPr>
              <a:t>Achieved accurate face recognition using MTCNN + InceptionResnetV1. </a:t>
            </a:r>
            <a:endParaRPr lang="en-US" altLang="en-US" sz="1400" i="0" u="none" strike="noStrike" cap="none" normalizeH="0" baseline="0" dirty="0">
              <a:ln>
                <a:noFill/>
              </a:ln>
              <a:solidFill>
                <a:schemeClr val="tx1"/>
              </a:solidFill>
              <a:effectLst/>
              <a:latin typeface="Bahnschrift SemiCondensed"/>
            </a:endParaRPr>
          </a:p>
          <a:p>
            <a:pPr marL="742950" marR="0" lvl="1" indent="-285750" algn="l" defTabSz="914400" rtl="0" eaLnBrk="0" fontAlgn="base" latinLnBrk="0" hangingPunct="0">
              <a:lnSpc>
                <a:spcPct val="150000"/>
              </a:lnSpc>
              <a:spcBef>
                <a:spcPts val="0"/>
              </a:spcBef>
              <a:buClrTx/>
              <a:buSzTx/>
              <a:buFont typeface="Courier New"/>
              <a:buChar char="o"/>
              <a:tabLst/>
            </a:pPr>
            <a:r>
              <a:rPr kumimoji="0" lang="en-US" altLang="en-US" sz="1400" i="0" u="none" strike="noStrike" cap="none" normalizeH="0" baseline="0" dirty="0">
                <a:ln>
                  <a:noFill/>
                </a:ln>
                <a:solidFill>
                  <a:schemeClr val="tx1"/>
                </a:solidFill>
                <a:effectLst/>
                <a:latin typeface="Bahnschrift SemiCondensed"/>
              </a:rPr>
              <a:t>Reduced processing time with GPU acceleration and parallel processing. </a:t>
            </a:r>
            <a:endParaRPr lang="en-US" altLang="en-US" sz="1400" i="0" u="none" strike="noStrike" cap="none" normalizeH="0" baseline="0" dirty="0">
              <a:ln>
                <a:noFill/>
              </a:ln>
              <a:solidFill>
                <a:schemeClr val="tx1"/>
              </a:solidFill>
              <a:effectLst/>
              <a:latin typeface="Bahnschrift SemiCondensed"/>
            </a:endParaRPr>
          </a:p>
          <a:p>
            <a:pPr marL="285750" marR="0" indent="-285750" algn="l" defTabSz="914400" rtl="0" eaLnBrk="0" fontAlgn="base" latinLnBrk="0" hangingPunct="0">
              <a:lnSpc>
                <a:spcPct val="150000"/>
              </a:lnSpc>
              <a:spcBef>
                <a:spcPts val="0"/>
              </a:spcBef>
              <a:buClrTx/>
              <a:buSzTx/>
              <a:buFont typeface="Arial"/>
              <a:buChar char="•"/>
              <a:tabLst/>
            </a:pPr>
            <a:r>
              <a:rPr kumimoji="0" lang="en-US" altLang="en-US" sz="1600" b="1" i="0" u="none" strike="noStrike" cap="none" normalizeH="0" baseline="0" dirty="0">
                <a:ln>
                  <a:noFill/>
                </a:ln>
                <a:solidFill>
                  <a:schemeClr val="tx1"/>
                </a:solidFill>
                <a:effectLst/>
                <a:latin typeface="Bahnschrift SemiCondensed"/>
              </a:rPr>
              <a:t>Violence Detection</a:t>
            </a:r>
            <a:endParaRPr lang="en-US" altLang="en-US" sz="1600" b="1" i="0" u="none" strike="noStrike" cap="none" normalizeH="0" baseline="0" dirty="0">
              <a:ln>
                <a:noFill/>
              </a:ln>
              <a:solidFill>
                <a:schemeClr val="tx1"/>
              </a:solidFill>
              <a:effectLst/>
              <a:latin typeface="Bahnschrift SemiCondensed"/>
            </a:endParaRPr>
          </a:p>
          <a:p>
            <a:pPr marL="742950" marR="0" lvl="1" indent="-285750" algn="l" defTabSz="914400" rtl="0" eaLnBrk="0" fontAlgn="base" latinLnBrk="0" hangingPunct="0">
              <a:lnSpc>
                <a:spcPct val="150000"/>
              </a:lnSpc>
              <a:spcBef>
                <a:spcPts val="0"/>
              </a:spcBef>
              <a:buClrTx/>
              <a:buSzTx/>
              <a:buFont typeface="Courier New"/>
              <a:buChar char="o"/>
              <a:tabLst/>
            </a:pPr>
            <a:r>
              <a:rPr kumimoji="0" lang="en-US" altLang="en-US" sz="1400" i="0" u="none" strike="noStrike" cap="none" normalizeH="0" baseline="0" dirty="0">
                <a:ln>
                  <a:noFill/>
                </a:ln>
                <a:solidFill>
                  <a:schemeClr val="tx1"/>
                </a:solidFill>
                <a:effectLst/>
                <a:latin typeface="Bahnschrift SemiCondensed"/>
              </a:rPr>
              <a:t>Effectively detected violent activities using 3D CNN (R3D-18). </a:t>
            </a:r>
            <a:endParaRPr lang="en-US" altLang="en-US" sz="1400" i="0" u="none" strike="noStrike" cap="none" normalizeH="0" baseline="0" dirty="0">
              <a:ln>
                <a:noFill/>
              </a:ln>
              <a:solidFill>
                <a:schemeClr val="tx1"/>
              </a:solidFill>
              <a:effectLst/>
              <a:latin typeface="Bahnschrift SemiCondensed"/>
            </a:endParaRPr>
          </a:p>
          <a:p>
            <a:pPr marL="742950" marR="0" lvl="1" indent="-285750" algn="l" defTabSz="914400" rtl="0" eaLnBrk="0" fontAlgn="base" latinLnBrk="0" hangingPunct="0">
              <a:lnSpc>
                <a:spcPct val="150000"/>
              </a:lnSpc>
              <a:spcBef>
                <a:spcPts val="0"/>
              </a:spcBef>
              <a:buClrTx/>
              <a:buSzTx/>
              <a:buFont typeface="Courier New"/>
              <a:buChar char="o"/>
              <a:tabLst/>
            </a:pPr>
            <a:r>
              <a:rPr kumimoji="0" lang="en-US" altLang="en-US" sz="1400" i="0" u="none" strike="noStrike" cap="none" normalizeH="0" baseline="0" dirty="0">
                <a:ln>
                  <a:noFill/>
                </a:ln>
                <a:solidFill>
                  <a:schemeClr val="tx1"/>
                </a:solidFill>
                <a:effectLst/>
                <a:latin typeface="Bahnschrift SemiCondensed"/>
              </a:rPr>
              <a:t>Minimized false positives through optimized frame sampling and classification thresholds. </a:t>
            </a:r>
            <a:endParaRPr lang="en-US" altLang="en-US" sz="1400" i="0" u="none" strike="noStrike" cap="none" normalizeH="0" baseline="0" dirty="0">
              <a:ln>
                <a:noFill/>
              </a:ln>
              <a:solidFill>
                <a:schemeClr val="tx1"/>
              </a:solidFill>
              <a:effectLst/>
              <a:latin typeface="Bahnschrift SemiCondensed"/>
            </a:endParaRPr>
          </a:p>
          <a:p>
            <a:pPr marL="285750" marR="0" indent="-285750" algn="l" defTabSz="914400" rtl="0" eaLnBrk="0" fontAlgn="base" latinLnBrk="0" hangingPunct="0">
              <a:lnSpc>
                <a:spcPct val="150000"/>
              </a:lnSpc>
              <a:spcBef>
                <a:spcPts val="0"/>
              </a:spcBef>
              <a:buClrTx/>
              <a:buSzTx/>
              <a:buFont typeface="Arial"/>
              <a:buChar char="•"/>
              <a:tabLst/>
            </a:pPr>
            <a:r>
              <a:rPr kumimoji="0" lang="en-US" altLang="en-US" sz="1600" b="1" i="0" u="none" strike="noStrike" cap="none" normalizeH="0" baseline="0" dirty="0">
                <a:ln>
                  <a:noFill/>
                </a:ln>
                <a:solidFill>
                  <a:schemeClr val="tx1"/>
                </a:solidFill>
                <a:effectLst/>
                <a:latin typeface="Bahnschrift SemiCondensed"/>
              </a:rPr>
              <a:t>Performance &amp; Optimization</a:t>
            </a:r>
            <a:endParaRPr lang="en-US" altLang="en-US" sz="1600" b="1" i="0" u="none" strike="noStrike" cap="none" normalizeH="0" baseline="0" dirty="0">
              <a:ln>
                <a:noFill/>
              </a:ln>
              <a:solidFill>
                <a:schemeClr val="tx1"/>
              </a:solidFill>
              <a:effectLst/>
              <a:latin typeface="Bahnschrift SemiCondensed"/>
            </a:endParaRPr>
          </a:p>
          <a:p>
            <a:pPr marL="742950" marR="0" lvl="1" indent="-285750" algn="l" defTabSz="914400" rtl="0" eaLnBrk="0" fontAlgn="base" latinLnBrk="0" hangingPunct="0">
              <a:lnSpc>
                <a:spcPct val="150000"/>
              </a:lnSpc>
              <a:spcBef>
                <a:spcPts val="0"/>
              </a:spcBef>
              <a:buClrTx/>
              <a:buSzTx/>
              <a:buFont typeface="Courier New"/>
              <a:buChar char="o"/>
              <a:tabLst/>
            </a:pPr>
            <a:r>
              <a:rPr kumimoji="0" lang="en-US" altLang="en-US" sz="1400" i="0" u="none" strike="noStrike" cap="none" normalizeH="0" baseline="0" dirty="0">
                <a:ln>
                  <a:noFill/>
                </a:ln>
                <a:solidFill>
                  <a:schemeClr val="tx1"/>
                </a:solidFill>
                <a:effectLst/>
                <a:latin typeface="Bahnschrift SemiCondensed"/>
              </a:rPr>
              <a:t>Faster video analysis using multi-threading (</a:t>
            </a:r>
            <a:r>
              <a:rPr kumimoji="0" lang="en-US" altLang="en-US" sz="1400" i="0" u="none" strike="noStrike" cap="none" normalizeH="0" baseline="0" err="1">
                <a:ln>
                  <a:noFill/>
                </a:ln>
                <a:solidFill>
                  <a:schemeClr val="tx1"/>
                </a:solidFill>
                <a:effectLst/>
                <a:latin typeface="Bahnschrift SemiCondensed"/>
              </a:rPr>
              <a:t>ThreadPoolExecutor</a:t>
            </a:r>
            <a:r>
              <a:rPr kumimoji="0" lang="en-US" altLang="en-US" sz="1400" i="0" u="none" strike="noStrike" cap="none" normalizeH="0" baseline="0" dirty="0">
                <a:ln>
                  <a:noFill/>
                </a:ln>
                <a:solidFill>
                  <a:schemeClr val="tx1"/>
                </a:solidFill>
                <a:effectLst/>
                <a:latin typeface="Bahnschrift SemiCondensed"/>
              </a:rPr>
              <a:t>). </a:t>
            </a:r>
            <a:endParaRPr lang="en-US" altLang="en-US" sz="1400" i="0" u="none" strike="noStrike" cap="none" normalizeH="0" baseline="0" dirty="0">
              <a:ln>
                <a:noFill/>
              </a:ln>
              <a:solidFill>
                <a:schemeClr val="tx1"/>
              </a:solidFill>
              <a:effectLst/>
              <a:latin typeface="Bahnschrift SemiCondensed"/>
            </a:endParaRPr>
          </a:p>
          <a:p>
            <a:pPr marL="742950" marR="0" lvl="1" indent="-285750" algn="l" defTabSz="914400" rtl="0" eaLnBrk="0" fontAlgn="base" latinLnBrk="0" hangingPunct="0">
              <a:lnSpc>
                <a:spcPct val="150000"/>
              </a:lnSpc>
              <a:spcBef>
                <a:spcPts val="0"/>
              </a:spcBef>
              <a:buClrTx/>
              <a:buSzTx/>
              <a:buFont typeface="Courier New"/>
              <a:buChar char="o"/>
              <a:tabLst/>
            </a:pPr>
            <a:r>
              <a:rPr kumimoji="0" lang="en-US" altLang="en-US" sz="1400" i="0" u="none" strike="noStrike" cap="none" normalizeH="0" baseline="0" dirty="0">
                <a:ln>
                  <a:noFill/>
                </a:ln>
                <a:solidFill>
                  <a:schemeClr val="tx1"/>
                </a:solidFill>
                <a:effectLst/>
                <a:latin typeface="Bahnschrift SemiCondensed"/>
              </a:rPr>
              <a:t>High detection accuracy in real-world test cases. </a:t>
            </a:r>
            <a:endParaRPr lang="en-US" altLang="en-US" sz="1400" i="0" u="none" strike="noStrike" cap="none" normalizeH="0" baseline="0" dirty="0">
              <a:ln>
                <a:noFill/>
              </a:ln>
              <a:solidFill>
                <a:schemeClr val="tx1"/>
              </a:solidFill>
              <a:effectLst/>
              <a:latin typeface="Bahnschrift SemiCondensed"/>
            </a:endParaRPr>
          </a:p>
          <a:p>
            <a:pPr marL="742950" marR="0" lvl="1" indent="-285750" algn="l" defTabSz="914400" rtl="0" eaLnBrk="0" fontAlgn="base" latinLnBrk="0" hangingPunct="0">
              <a:lnSpc>
                <a:spcPct val="150000"/>
              </a:lnSpc>
              <a:spcBef>
                <a:spcPts val="0"/>
              </a:spcBef>
              <a:buClrTx/>
              <a:buSzTx/>
              <a:buFont typeface="Courier New"/>
              <a:buChar char="o"/>
              <a:tabLst/>
            </a:pPr>
            <a:r>
              <a:rPr kumimoji="0" lang="en-US" altLang="en-US" sz="1400" i="0" u="none" strike="noStrike" cap="none" normalizeH="0" baseline="0" dirty="0">
                <a:ln>
                  <a:noFill/>
                </a:ln>
                <a:solidFill>
                  <a:schemeClr val="tx1"/>
                </a:solidFill>
                <a:effectLst/>
                <a:latin typeface="Bahnschrift SemiCondensed"/>
              </a:rPr>
              <a:t>Scalability – Efficient processing of large CCTV datasets. </a:t>
            </a:r>
            <a:endParaRPr lang="en-US" altLang="en-US" sz="1400" i="0" u="none" strike="noStrike" cap="none" normalizeH="0" baseline="0" dirty="0">
              <a:ln>
                <a:noFill/>
              </a:ln>
              <a:solidFill>
                <a:schemeClr val="tx1"/>
              </a:solidFill>
              <a:effectLst/>
              <a:latin typeface="Bahnschrift SemiCondensed"/>
            </a:endParaRPr>
          </a:p>
          <a:p>
            <a:pPr marL="285750" marR="0" indent="-285750" algn="l" defTabSz="914400" rtl="0" eaLnBrk="0" fontAlgn="base" latinLnBrk="0" hangingPunct="0">
              <a:lnSpc>
                <a:spcPct val="150000"/>
              </a:lnSpc>
              <a:spcBef>
                <a:spcPts val="0"/>
              </a:spcBef>
              <a:buClrTx/>
              <a:buSzTx/>
              <a:buFont typeface="Arial"/>
              <a:buChar char="•"/>
              <a:tabLst/>
            </a:pPr>
            <a:r>
              <a:rPr kumimoji="0" lang="en-US" altLang="en-US" sz="1600" b="1" i="0" u="none" strike="noStrike" cap="none" normalizeH="0" baseline="0" dirty="0">
                <a:ln>
                  <a:noFill/>
                </a:ln>
                <a:solidFill>
                  <a:schemeClr val="tx1"/>
                </a:solidFill>
                <a:effectLst/>
                <a:latin typeface="Bahnschrift SemiCondensed"/>
              </a:rPr>
              <a:t>Generated Reports</a:t>
            </a:r>
            <a:endParaRPr lang="en-US" altLang="en-US" sz="1600" b="1" i="0" u="none" strike="noStrike" cap="none" normalizeH="0" baseline="0" dirty="0">
              <a:ln>
                <a:noFill/>
              </a:ln>
              <a:solidFill>
                <a:schemeClr val="tx1"/>
              </a:solidFill>
              <a:effectLst/>
              <a:latin typeface="Bahnschrift SemiCondensed"/>
            </a:endParaRPr>
          </a:p>
          <a:p>
            <a:pPr marL="742950" marR="0" lvl="1" indent="-285750" algn="l" defTabSz="914400" rtl="0" eaLnBrk="0" fontAlgn="base" latinLnBrk="0" hangingPunct="0">
              <a:lnSpc>
                <a:spcPct val="150000"/>
              </a:lnSpc>
              <a:spcBef>
                <a:spcPts val="0"/>
              </a:spcBef>
              <a:buClrTx/>
              <a:buSzTx/>
              <a:buFont typeface="Courier New"/>
              <a:buChar char="o"/>
              <a:tabLst/>
            </a:pPr>
            <a:r>
              <a:rPr kumimoji="0" lang="en-US" altLang="en-US" sz="1400" i="0" u="none" strike="noStrike" cap="none" normalizeH="0" baseline="0" dirty="0">
                <a:ln>
                  <a:noFill/>
                </a:ln>
                <a:solidFill>
                  <a:schemeClr val="tx1"/>
                </a:solidFill>
                <a:effectLst/>
                <a:latin typeface="Bahnschrift SemiCondensed"/>
              </a:rPr>
              <a:t>Automated PDF reports with detected faces, timestamps, similarity scores, and violence detection summaries.</a:t>
            </a:r>
            <a:endParaRPr lang="en-US" altLang="en-US" sz="1400" i="0" u="none" strike="noStrike" cap="none" normalizeH="0" baseline="0" dirty="0">
              <a:ln>
                <a:noFill/>
              </a:ln>
              <a:solidFill>
                <a:schemeClr val="tx1"/>
              </a:solidFill>
              <a:effectLst/>
              <a:latin typeface="Bahnschrift SemiCondensed"/>
            </a:endParaRPr>
          </a:p>
          <a:p>
            <a:pPr marL="285750" marR="0" indent="-285750" algn="l" defTabSz="914400" rtl="0" eaLnBrk="0" fontAlgn="base" latinLnBrk="0" hangingPunct="0">
              <a:lnSpc>
                <a:spcPct val="100000"/>
              </a:lnSpc>
              <a:spcBef>
                <a:spcPct val="0"/>
              </a:spcBef>
              <a:spcAft>
                <a:spcPct val="0"/>
              </a:spcAft>
              <a:buClrTx/>
              <a:buSzTx/>
              <a:tabLst/>
            </a:pPr>
            <a:endParaRPr lang="en-US" altLang="en-US" sz="1600" b="0" i="0" u="none" strike="noStrike" cap="none" normalizeH="0" baseline="0" dirty="0">
              <a:ln>
                <a:noFill/>
              </a:ln>
              <a:solidFill>
                <a:schemeClr val="tx1"/>
              </a:solidFill>
              <a:effectLst/>
              <a:latin typeface="Bahnschrift Semi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3" name="Google Shape;273;g33172017ee1_0_13" descr="TextBox 5"/>
          <p:cNvSpPr txBox="1"/>
          <p:nvPr/>
        </p:nvSpPr>
        <p:spPr>
          <a:xfrm>
            <a:off x="11603038" y="6477000"/>
            <a:ext cx="415800" cy="2769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a:latin typeface="Trebuchet MS"/>
                <a:ea typeface="Trebuchet MS"/>
                <a:cs typeface="Trebuchet MS"/>
                <a:sym typeface="Trebuchet MS"/>
              </a:rPr>
              <a:t>13</a:t>
            </a:r>
            <a:endParaRPr/>
          </a:p>
        </p:txBody>
      </p:sp>
      <p:sp>
        <p:nvSpPr>
          <p:cNvPr id="274" name="Google Shape;274;g33172017ee1_0_13" descr="TextBox 3"/>
          <p:cNvSpPr txBox="1"/>
          <p:nvPr/>
        </p:nvSpPr>
        <p:spPr>
          <a:xfrm>
            <a:off x="173038" y="6477000"/>
            <a:ext cx="4987800" cy="276900"/>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 name="TextBox 1">
            <a:extLst>
              <a:ext uri="{FF2B5EF4-FFF2-40B4-BE49-F238E27FC236}">
                <a16:creationId xmlns:a16="http://schemas.microsoft.com/office/drawing/2014/main" id="{1886DCB3-D3E7-F785-2F36-218F9878CEBA}"/>
              </a:ext>
            </a:extLst>
          </p:cNvPr>
          <p:cNvSpPr txBox="1"/>
          <p:nvPr/>
        </p:nvSpPr>
        <p:spPr>
          <a:xfrm>
            <a:off x="424206" y="516019"/>
            <a:ext cx="11349872" cy="646331"/>
          </a:xfrm>
          <a:prstGeom prst="rect">
            <a:avLst/>
          </a:prstGeom>
          <a:noFill/>
        </p:spPr>
        <p:txBody>
          <a:bodyPr wrap="square" lIns="91440" tIns="45720" rIns="91440" bIns="45720" rtlCol="0" anchor="t">
            <a:spAutoFit/>
          </a:bodyPr>
          <a:lstStyle/>
          <a:p>
            <a:pPr algn="ctr"/>
            <a:r>
              <a:rPr lang="en-IN" sz="3600">
                <a:latin typeface="Bahnschrift SemiCondensed"/>
              </a:rPr>
              <a:t>FUTURE SCOPE</a:t>
            </a:r>
            <a:endParaRPr lang="en-US"/>
          </a:p>
        </p:txBody>
      </p:sp>
      <p:sp>
        <p:nvSpPr>
          <p:cNvPr id="4" name="Rectangle 1">
            <a:extLst>
              <a:ext uri="{FF2B5EF4-FFF2-40B4-BE49-F238E27FC236}">
                <a16:creationId xmlns:a16="http://schemas.microsoft.com/office/drawing/2014/main" id="{CF832DC4-5DBA-BF88-232A-980CD7952B28}"/>
              </a:ext>
            </a:extLst>
          </p:cNvPr>
          <p:cNvSpPr>
            <a:spLocks noChangeArrowheads="1"/>
          </p:cNvSpPr>
          <p:nvPr/>
        </p:nvSpPr>
        <p:spPr bwMode="auto">
          <a:xfrm rot="10800000" flipV="1">
            <a:off x="258763" y="1537482"/>
            <a:ext cx="12018962" cy="5217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Enhancing Real-Time Processing</a:t>
            </a:r>
            <a:endParaRPr lang="en-US"/>
          </a:p>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Improve GPU utilization for faster inference on live CCTV feeds.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Implement edge computing to process data closer to the source.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Advanced Face Recognition </a:t>
            </a:r>
            <a:r>
              <a:rPr lang="en-US" altLang="en-US" sz="1600">
                <a:solidFill>
                  <a:schemeClr val="tx1"/>
                </a:solidFill>
                <a:latin typeface="Bahnschrift SemiCondensed"/>
              </a:rPr>
              <a:t>Techniques</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Integrate transformer-based models (e.g., Vision Transformers, </a:t>
            </a:r>
            <a:r>
              <a:rPr kumimoji="0" lang="en-US" altLang="en-US" sz="1600" i="0" u="none" strike="noStrike" cap="none" normalizeH="0" baseline="0" dirty="0" err="1">
                <a:ln>
                  <a:noFill/>
                </a:ln>
                <a:solidFill>
                  <a:schemeClr val="tx1"/>
                </a:solidFill>
                <a:effectLst/>
                <a:latin typeface="Bahnschrift SemiCondensed"/>
              </a:rPr>
              <a:t>ArcFace</a:t>
            </a:r>
            <a:r>
              <a:rPr kumimoji="0" lang="en-US" altLang="en-US" sz="1600" i="0" u="none" strike="noStrike" cap="none" normalizeH="0" baseline="0" dirty="0">
                <a:ln>
                  <a:noFill/>
                </a:ln>
                <a:solidFill>
                  <a:schemeClr val="tx1"/>
                </a:solidFill>
                <a:effectLst/>
                <a:latin typeface="Bahnschrift SemiCondensed"/>
              </a:rPr>
              <a:t>) for improved accuracy.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Enhance robustness to occlusions, low-light conditions, and pose variations.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Use multi-modal analysis (video + audio) for better detection accuracy.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Scalability &amp; Cloud Deployment</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Develop a cloud-based solution for large-scale video processing.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Enable integration with law enforcement and surveillance networks.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Integration with Smart City Infrastructure</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50000"/>
              </a:lnSpc>
              <a:buClrTx/>
              <a:buSzTx/>
              <a:buFont typeface="Arial"/>
              <a:buChar char="•"/>
              <a:tabLst/>
            </a:pPr>
            <a:r>
              <a:rPr kumimoji="0" lang="en-US" altLang="en-US" sz="1600" i="0" u="none" strike="noStrike" cap="none" normalizeH="0" baseline="0" dirty="0">
                <a:ln>
                  <a:noFill/>
                </a:ln>
                <a:solidFill>
                  <a:schemeClr val="tx1"/>
                </a:solidFill>
                <a:effectLst/>
                <a:latin typeface="Bahnschrift SemiCondensed"/>
              </a:rPr>
              <a:t>Deploy in public surveillance systems, transport hubs, and law enforcement databases. </a:t>
            </a:r>
            <a:endParaRPr lang="en-US" altLang="en-US" sz="1600" i="0" u="none" strike="noStrike" cap="none" normalizeH="0" baseline="0" dirty="0">
              <a:ln>
                <a:noFill/>
              </a:ln>
              <a:solidFill>
                <a:schemeClr val="tx1"/>
              </a:solidFill>
              <a:effectLst/>
              <a:latin typeface="Bahnschrift SemiCondensed"/>
            </a:endParaRPr>
          </a:p>
          <a:p>
            <a:pPr marL="285750" marR="0" lvl="0" indent="-285750" algn="l" defTabSz="914400" rtl="0" eaLnBrk="0" fontAlgn="base" latinLnBrk="0" hangingPunct="0">
              <a:lnSpc>
                <a:spcPct val="150000"/>
              </a:lnSpc>
              <a:buClrTx/>
              <a:buSzTx/>
              <a:buChar char="•"/>
              <a:tabLst/>
            </a:pPr>
            <a:endParaRPr lang="en-US" altLang="en-US" sz="1600" i="0" u="none" strike="noStrike" cap="none" normalizeH="0" baseline="0" dirty="0">
              <a:ln>
                <a:noFill/>
              </a:ln>
              <a:solidFill>
                <a:schemeClr val="tx1"/>
              </a:solidFill>
              <a:effectLst/>
              <a:latin typeface="Bahnschrift SemiCondensed" panose="020B0502040204020203" pitchFamily="34" charset="0"/>
            </a:endParaRPr>
          </a:p>
          <a:p>
            <a:pPr marL="285750" marR="0" lvl="0" indent="-285750" algn="l" defTabSz="914400" rtl="0" eaLnBrk="0" fontAlgn="base" latinLnBrk="0" hangingPunct="0">
              <a:lnSpc>
                <a:spcPct val="150000"/>
              </a:lnSpc>
              <a:buClrTx/>
              <a:buSzTx/>
              <a:buFont typeface="Arial"/>
              <a:buChar char="•"/>
              <a:tabLst/>
            </a:pPr>
            <a:endParaRPr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Google Shape;263;p12" descr="TextBox 4">
            <a:extLst>
              <a:ext uri="{FF2B5EF4-FFF2-40B4-BE49-F238E27FC236}">
                <a16:creationId xmlns:a16="http://schemas.microsoft.com/office/drawing/2014/main" id="{635B0FC9-AB52-A391-0D3E-59337BCA81A5}"/>
              </a:ext>
            </a:extLst>
          </p:cNvPr>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13" descr="Title 1"/>
          <p:cNvSpPr txBox="1">
            <a:spLocks noGrp="1"/>
          </p:cNvSpPr>
          <p:nvPr>
            <p:ph type="title"/>
          </p:nvPr>
        </p:nvSpPr>
        <p:spPr>
          <a:xfrm>
            <a:off x="1793875" y="520700"/>
            <a:ext cx="8594700" cy="1320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dirty="0">
                <a:latin typeface="Bahnschrift SemiCondensed"/>
              </a:rPr>
              <a:t>CONCLUSION</a:t>
            </a:r>
          </a:p>
        </p:txBody>
      </p:sp>
      <p:sp>
        <p:nvSpPr>
          <p:cNvPr id="280" name="Google Shape;280;p13" descr="Text Placeholder 2"/>
          <p:cNvSpPr txBox="1">
            <a:spLocks noGrp="1"/>
          </p:cNvSpPr>
          <p:nvPr>
            <p:ph type="body" idx="1"/>
          </p:nvPr>
        </p:nvSpPr>
        <p:spPr>
          <a:xfrm>
            <a:off x="173038" y="1781665"/>
            <a:ext cx="11845800" cy="4864231"/>
          </a:xfrm>
          <a:prstGeom prst="rect">
            <a:avLst/>
          </a:prstGeom>
          <a:noFill/>
          <a:ln>
            <a:noFill/>
          </a:ln>
        </p:spPr>
        <p:txBody>
          <a:bodyPr spcFirstLastPara="1" wrap="square" lIns="91425" tIns="45700" rIns="91425" bIns="45700" anchor="t" anchorCtr="0">
            <a:normAutofit/>
          </a:bodyPr>
          <a:lstStyle/>
          <a:p>
            <a:pPr marL="0" lvl="0" indent="0" algn="just" rtl="0">
              <a:lnSpc>
                <a:spcPct val="120000"/>
              </a:lnSpc>
              <a:spcBef>
                <a:spcPts val="1000"/>
              </a:spcBef>
              <a:spcAft>
                <a:spcPts val="0"/>
              </a:spcAft>
              <a:buSzPts val="2000"/>
              <a:buFont typeface="Arial"/>
              <a:buNone/>
            </a:pPr>
            <a:r>
              <a:rPr lang="en-US" sz="1800" dirty="0">
                <a:latin typeface="Bahnschrift SemiCondensed"/>
              </a:rPr>
              <a:t>This project successfully enhances CCTV surveillance by automating missing person identification and violence detection using deep learning. By integrating MTCNN, InceptionResnetV1, and 3D CNNs, along with GPU acceleration and parallel processing, the system achieves faster and more accurate analysis of large-scale video footage. The results demonstrate efficient face recognition, optimized violence detection, and automated reporting, making the system a valuable tool for law enforcement and security applications. Future improvements will focus on real-time processing, enhanced AI models, and large-scale deployment for broader impact</a:t>
            </a:r>
            <a:r>
              <a:rPr lang="en-US" sz="1600" dirty="0">
                <a:latin typeface="Bahnschrift SemiCondensed"/>
              </a:rPr>
              <a:t>.</a:t>
            </a:r>
            <a:endParaRPr lang="en-US" sz="1600" dirty="0">
              <a:solidFill>
                <a:srgbClr val="222222"/>
              </a:solidFill>
              <a:latin typeface="Bahnschrift SemiCondensed"/>
            </a:endParaRPr>
          </a:p>
        </p:txBody>
      </p:sp>
      <p:sp>
        <p:nvSpPr>
          <p:cNvPr id="281" name="Google Shape;281;p13" descr="TextBox 3"/>
          <p:cNvSpPr txBox="1"/>
          <p:nvPr/>
        </p:nvSpPr>
        <p:spPr>
          <a:xfrm>
            <a:off x="173038" y="6477000"/>
            <a:ext cx="4987800" cy="268200"/>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82" name="Google Shape;282;p13"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
        <p:nvSpPr>
          <p:cNvPr id="283" name="Google Shape;283;p13" descr="TextBox 5"/>
          <p:cNvSpPr txBox="1"/>
          <p:nvPr/>
        </p:nvSpPr>
        <p:spPr>
          <a:xfrm>
            <a:off x="11603038" y="6477000"/>
            <a:ext cx="415800" cy="2769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a:latin typeface="Trebuchet MS"/>
                <a:ea typeface="Trebuchet MS"/>
                <a:cs typeface="Trebuchet MS"/>
                <a:sym typeface="Trebuchet MS"/>
              </a:rPr>
              <a:t>14</a:t>
            </a:r>
            <a:endParaRPr sz="1200">
              <a:latin typeface="Trebuchet MS"/>
              <a:ea typeface="Trebuchet MS"/>
              <a:cs typeface="Trebuchet MS"/>
              <a:sym typeface="Trebuchet M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4" descr="Title 1"/>
          <p:cNvSpPr txBox="1">
            <a:spLocks noGrp="1"/>
          </p:cNvSpPr>
          <p:nvPr>
            <p:ph type="title"/>
          </p:nvPr>
        </p:nvSpPr>
        <p:spPr>
          <a:xfrm>
            <a:off x="1797685" y="521970"/>
            <a:ext cx="8594725" cy="1320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dirty="0">
                <a:latin typeface="Bahnschrift SemiCondensed"/>
              </a:rPr>
              <a:t>REFERENCES</a:t>
            </a:r>
          </a:p>
        </p:txBody>
      </p:sp>
      <p:sp>
        <p:nvSpPr>
          <p:cNvPr id="289" name="Google Shape;289;p14" descr="Text Placeholder 10"/>
          <p:cNvSpPr txBox="1">
            <a:spLocks noGrp="1"/>
          </p:cNvSpPr>
          <p:nvPr>
            <p:ph type="body" idx="1"/>
          </p:nvPr>
        </p:nvSpPr>
        <p:spPr>
          <a:xfrm>
            <a:off x="1127113" y="2357588"/>
            <a:ext cx="8594700" cy="3881400"/>
          </a:xfrm>
          <a:prstGeom prst="rect">
            <a:avLst/>
          </a:prstGeom>
          <a:noFill/>
          <a:ln>
            <a:noFill/>
          </a:ln>
        </p:spPr>
        <p:txBody>
          <a:bodyPr spcFirstLastPara="1" wrap="square" lIns="91425" tIns="45700" rIns="91425" bIns="45700" anchor="t" anchorCtr="0">
            <a:normAutofit/>
          </a:bodyPr>
          <a:lstStyle/>
          <a:p>
            <a:pPr marL="228600" lvl="0" indent="-228600" algn="l" rtl="0">
              <a:lnSpc>
                <a:spcPct val="120000"/>
              </a:lnSpc>
              <a:spcBef>
                <a:spcPts val="0"/>
              </a:spcBef>
              <a:spcAft>
                <a:spcPts val="0"/>
              </a:spcAft>
              <a:buSzPts val="2000"/>
              <a:buChar char="•"/>
            </a:pPr>
            <a:r>
              <a:rPr lang="en-US" u="sng">
                <a:solidFill>
                  <a:schemeClr val="hlink"/>
                </a:solidFill>
                <a:hlinkClick r:id="rId3"/>
              </a:rPr>
              <a:t>[1503.03832] FACENET: A UNIFIED EMBEDDING FOR FACE RECOGNITION AND CLUSTERING</a:t>
            </a:r>
            <a:endParaRPr/>
          </a:p>
          <a:p>
            <a:pPr marL="228600" lvl="0" indent="-228600" algn="l" rtl="0">
              <a:lnSpc>
                <a:spcPct val="120000"/>
              </a:lnSpc>
              <a:spcBef>
                <a:spcPts val="1000"/>
              </a:spcBef>
              <a:spcAft>
                <a:spcPts val="0"/>
              </a:spcAft>
              <a:buSzPts val="2000"/>
              <a:buChar char="•"/>
            </a:pPr>
            <a:r>
              <a:rPr lang="en-US" u="sng">
                <a:solidFill>
                  <a:schemeClr val="hlink"/>
                </a:solidFill>
                <a:hlinkClick r:id="rId4"/>
              </a:rPr>
              <a:t>OVERVIEW - SPARK 3.5.4 DOCUMENTATION</a:t>
            </a:r>
            <a:endParaRPr u="sng">
              <a:solidFill>
                <a:srgbClr val="99CA3C"/>
              </a:solidFill>
            </a:endParaRPr>
          </a:p>
        </p:txBody>
      </p:sp>
      <p:sp>
        <p:nvSpPr>
          <p:cNvPr id="290" name="Google Shape;290;p14" descr="TextBox 6"/>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91" name="Google Shape;291;p14"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
        <p:nvSpPr>
          <p:cNvPr id="292" name="Google Shape;292;p14" descr="TextBox 5"/>
          <p:cNvSpPr txBox="1"/>
          <p:nvPr/>
        </p:nvSpPr>
        <p:spPr>
          <a:xfrm>
            <a:off x="11603038" y="6477000"/>
            <a:ext cx="415800" cy="2769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a:latin typeface="Trebuchet MS"/>
                <a:ea typeface="Trebuchet MS"/>
                <a:cs typeface="Trebuchet MS"/>
                <a:sym typeface="Trebuchet MS"/>
              </a:rPr>
              <a:t>15</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15" descr="Title 4"/>
          <p:cNvSpPr txBox="1">
            <a:spLocks noGrp="1"/>
          </p:cNvSpPr>
          <p:nvPr>
            <p:ph type="title"/>
          </p:nvPr>
        </p:nvSpPr>
        <p:spPr>
          <a:xfrm>
            <a:off x="4810125" y="3170238"/>
            <a:ext cx="2571750" cy="517525"/>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None/>
            </a:pPr>
            <a:r>
              <a:rPr lang="en-US">
                <a:latin typeface="Bahnschrift SemiCondensed"/>
              </a:rPr>
              <a:t>THANK YOU </a:t>
            </a:r>
          </a:p>
        </p:txBody>
      </p:sp>
      <p:sp>
        <p:nvSpPr>
          <p:cNvPr id="298" name="Google Shape;298;p15" descr="TextBox 7"/>
          <p:cNvSpPr txBox="1"/>
          <p:nvPr/>
        </p:nvSpPr>
        <p:spPr>
          <a:xfrm>
            <a:off x="11603038" y="6477000"/>
            <a:ext cx="415800" cy="2769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a:latin typeface="Trebuchet MS"/>
                <a:ea typeface="Trebuchet MS"/>
                <a:cs typeface="Trebuchet MS"/>
                <a:sym typeface="Trebuchet MS"/>
              </a:rPr>
              <a:t>16</a:t>
            </a:r>
            <a:endParaRPr/>
          </a:p>
        </p:txBody>
      </p:sp>
      <p:sp>
        <p:nvSpPr>
          <p:cNvPr id="299" name="Google Shape;299;p15" descr="TextBox 8"/>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300" name="Google Shape;300;p15"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 descr="Title 1"/>
          <p:cNvSpPr txBox="1">
            <a:spLocks noGrp="1"/>
          </p:cNvSpPr>
          <p:nvPr>
            <p:ph type="title"/>
          </p:nvPr>
        </p:nvSpPr>
        <p:spPr>
          <a:xfrm>
            <a:off x="1003300" y="104775"/>
            <a:ext cx="9420559" cy="127534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a:latin typeface="Bahnschrift SemiCondensed" panose="020B0502040204020203" pitchFamily="34" charset="0"/>
              </a:rPr>
              <a:t>PROBLEM STATEMENT</a:t>
            </a:r>
            <a:endParaRPr>
              <a:latin typeface="Bahnschrift SemiCondensed" panose="020B0502040204020203" pitchFamily="34" charset="0"/>
            </a:endParaRPr>
          </a:p>
        </p:txBody>
      </p:sp>
      <p:sp>
        <p:nvSpPr>
          <p:cNvPr id="177" name="Google Shape;177;p3" descr="Text Placeholder 2"/>
          <p:cNvSpPr txBox="1">
            <a:spLocks noGrp="1"/>
          </p:cNvSpPr>
          <p:nvPr>
            <p:ph type="body" idx="1"/>
          </p:nvPr>
        </p:nvSpPr>
        <p:spPr>
          <a:xfrm>
            <a:off x="184986" y="1066800"/>
            <a:ext cx="11269667" cy="5410200"/>
          </a:xfrm>
          <a:prstGeom prst="rect">
            <a:avLst/>
          </a:prstGeom>
          <a:noFill/>
          <a:ln>
            <a:noFill/>
          </a:ln>
        </p:spPr>
        <p:txBody>
          <a:bodyPr spcFirstLastPara="1" wrap="square" lIns="91425" tIns="45700" rIns="91425" bIns="45700" anchor="t" anchorCtr="0">
            <a:normAutofit/>
          </a:bodyPr>
          <a:lstStyle/>
          <a:p>
            <a:pPr>
              <a:buNone/>
            </a:pPr>
            <a:r>
              <a:rPr lang="en-US" sz="1600" dirty="0">
                <a:latin typeface="Bahnschrift SemiCondensed"/>
              </a:rPr>
              <a:t>Investigating missing persons or identifying suspected criminals often requires analyzing hours of CCTV footage, which is time-consuming </a:t>
            </a:r>
          </a:p>
          <a:p>
            <a:pPr>
              <a:buNone/>
            </a:pPr>
            <a:r>
              <a:rPr lang="en-US" sz="1600" dirty="0">
                <a:latin typeface="Bahnschrift SemiCondensed"/>
              </a:rPr>
              <a:t>and inefficient. Manually searching through these videos can be misleading, a waste of critical time, and may delay important actions.</a:t>
            </a:r>
          </a:p>
          <a:p>
            <a:pPr>
              <a:buNone/>
            </a:pPr>
            <a:r>
              <a:rPr lang="en-US" sz="1600" dirty="0">
                <a:latin typeface="Bahnschrift SemiCondensed"/>
              </a:rPr>
              <a:t>Additionally, detecting violent incidents in real-time is challenging, making it difficult to respond quickly and prevent harm.</a:t>
            </a:r>
          </a:p>
          <a:p>
            <a:pPr>
              <a:buNone/>
            </a:pPr>
            <a:endParaRPr lang="en-US" sz="1600">
              <a:latin typeface="Bahnschrift SemiCondensed" panose="020B0502040204020203" pitchFamily="34" charset="0"/>
            </a:endParaRPr>
          </a:p>
          <a:p>
            <a:pPr>
              <a:buNone/>
            </a:pPr>
            <a:r>
              <a:rPr lang="en-US" sz="1600" dirty="0">
                <a:latin typeface="Bahnschrift SemiCondensed"/>
              </a:rPr>
              <a:t>Thus, there is a need for an AI-powered solution that can:</a:t>
            </a:r>
          </a:p>
          <a:p>
            <a:pPr>
              <a:buFont typeface="Arial" panose="020B0604020202020204" pitchFamily="34" charset="0"/>
              <a:buChar char="•"/>
            </a:pPr>
            <a:r>
              <a:rPr lang="en-US" sz="1600" dirty="0">
                <a:latin typeface="Bahnschrift SemiCondensed"/>
              </a:rPr>
              <a:t>Speed up video processing to quickly locate persons of interest.</a:t>
            </a:r>
          </a:p>
          <a:p>
            <a:pPr>
              <a:buFont typeface="Arial" panose="020B0604020202020204" pitchFamily="34" charset="0"/>
              <a:buChar char="•"/>
            </a:pPr>
            <a:r>
              <a:rPr lang="en-US" sz="1600" dirty="0">
                <a:latin typeface="Bahnschrift SemiCondensed"/>
              </a:rPr>
              <a:t>Reduce manual effort in searching large volumes of footage.</a:t>
            </a:r>
          </a:p>
          <a:p>
            <a:pPr>
              <a:buFont typeface="Arial" panose="020B0604020202020204" pitchFamily="34" charset="0"/>
              <a:buChar char="•"/>
            </a:pPr>
            <a:r>
              <a:rPr lang="en-US" sz="1600" dirty="0">
                <a:latin typeface="Bahnschrift SemiCondensed"/>
              </a:rPr>
              <a:t>Detect violence in real-time for improved safety and security.</a:t>
            </a:r>
          </a:p>
          <a:p>
            <a:r>
              <a:rPr lang="en-US" sz="1600" dirty="0">
                <a:latin typeface="Bahnschrift SemiCondensed"/>
              </a:rPr>
              <a:t>This project aims to automate the process of missing person identification and violence detection, ensuring faster and more accurate results</a:t>
            </a:r>
          </a:p>
          <a:p>
            <a:pPr marL="0" lvl="0" indent="0" algn="l" rtl="0">
              <a:lnSpc>
                <a:spcPct val="120000"/>
              </a:lnSpc>
              <a:spcBef>
                <a:spcPts val="0"/>
              </a:spcBef>
              <a:spcAft>
                <a:spcPts val="0"/>
              </a:spcAft>
              <a:buSzPts val="1600"/>
              <a:buNone/>
            </a:pPr>
            <a:endParaRPr sz="1800">
              <a:solidFill>
                <a:srgbClr val="222222"/>
              </a:solidFill>
              <a:latin typeface="Twentieth Century"/>
              <a:ea typeface="Twentieth Century"/>
              <a:cs typeface="Twentieth Century"/>
              <a:sym typeface="Twentieth Century"/>
            </a:endParaRPr>
          </a:p>
        </p:txBody>
      </p:sp>
      <p:sp>
        <p:nvSpPr>
          <p:cNvPr id="178" name="Google Shape;178;p3" descr="TextBox 3"/>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179" name="Google Shape;179;p3" descr="TextBox 5"/>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3</a:t>
            </a:r>
            <a:endParaRPr/>
          </a:p>
        </p:txBody>
      </p:sp>
      <p:sp>
        <p:nvSpPr>
          <p:cNvPr id="180" name="Google Shape;180;p3"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4" descr="Title 1"/>
          <p:cNvSpPr txBox="1">
            <a:spLocks noGrp="1"/>
          </p:cNvSpPr>
          <p:nvPr>
            <p:ph type="title"/>
          </p:nvPr>
        </p:nvSpPr>
        <p:spPr>
          <a:xfrm>
            <a:off x="304605" y="-194347"/>
            <a:ext cx="11429074" cy="175079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a:latin typeface="Bahnschrift SemiCondensed" panose="020B0502040204020203" pitchFamily="34" charset="0"/>
              </a:rPr>
              <a:t>LITERATURE SURVEY</a:t>
            </a:r>
            <a:endParaRPr>
              <a:latin typeface="Bahnschrift SemiCondensed" panose="020B0502040204020203" pitchFamily="34" charset="0"/>
            </a:endParaRPr>
          </a:p>
        </p:txBody>
      </p:sp>
      <p:sp>
        <p:nvSpPr>
          <p:cNvPr id="186" name="Google Shape;186;p4" descr="Text Placeholder 2"/>
          <p:cNvSpPr txBox="1">
            <a:spLocks noGrp="1"/>
          </p:cNvSpPr>
          <p:nvPr>
            <p:ph type="body" idx="1"/>
          </p:nvPr>
        </p:nvSpPr>
        <p:spPr>
          <a:xfrm>
            <a:off x="173038" y="681318"/>
            <a:ext cx="11695308" cy="5612307"/>
          </a:xfrm>
          <a:prstGeom prst="rect">
            <a:avLst/>
          </a:prstGeom>
          <a:noFill/>
          <a:ln>
            <a:noFill/>
          </a:ln>
        </p:spPr>
        <p:txBody>
          <a:bodyPr spcFirstLastPara="1" wrap="square" lIns="91425" tIns="45700" rIns="91425" bIns="45700" anchor="t" anchorCtr="0">
            <a:normAutofit/>
          </a:bodyPr>
          <a:lstStyle/>
          <a:p>
            <a:pPr>
              <a:buNone/>
            </a:pPr>
            <a:endParaRPr lang="en-US" sz="1400">
              <a:latin typeface="Bahnschrift SemiCondensed" panose="020B0502040204020203" pitchFamily="34" charset="0"/>
            </a:endParaRPr>
          </a:p>
          <a:p>
            <a:pPr>
              <a:buNone/>
            </a:pPr>
            <a:r>
              <a:rPr lang="en-US" sz="1400">
                <a:latin typeface="Bahnschrift SemiCondensed" panose="020B0502040204020203" pitchFamily="34" charset="0"/>
              </a:rPr>
              <a:t>Key Studies on Missing Person Identification</a:t>
            </a:r>
          </a:p>
          <a:p>
            <a:pPr>
              <a:buFont typeface="Arial" panose="020B0604020202020204" pitchFamily="34" charset="0"/>
              <a:buChar char="•"/>
            </a:pPr>
            <a:r>
              <a:rPr lang="en-US" sz="1400">
                <a:latin typeface="Bahnschrift SemiCondensed" panose="020B0502040204020203" pitchFamily="34" charset="0"/>
              </a:rPr>
              <a:t>MTCNN for Face Detection – Highly effective for real-time face detection.</a:t>
            </a:r>
          </a:p>
          <a:p>
            <a:pPr>
              <a:buFont typeface="Arial" panose="020B0604020202020204" pitchFamily="34" charset="0"/>
              <a:buChar char="•"/>
            </a:pPr>
            <a:r>
              <a:rPr lang="en-US" sz="1400">
                <a:latin typeface="Bahnschrift SemiCondensed" panose="020B0502040204020203" pitchFamily="34" charset="0"/>
              </a:rPr>
              <a:t>InceptionResnetV1 for Face Recognition – Strong feature extraction but needs optimization for large-scale matching.</a:t>
            </a:r>
          </a:p>
          <a:p>
            <a:pPr>
              <a:buFont typeface="Arial" panose="020B0604020202020204" pitchFamily="34" charset="0"/>
              <a:buChar char="•"/>
            </a:pPr>
            <a:r>
              <a:rPr lang="en-US" sz="1400">
                <a:latin typeface="Bahnschrift SemiCondensed" panose="020B0502040204020203" pitchFamily="34" charset="0"/>
              </a:rPr>
              <a:t>Parallel Processing in AI-Based Face Recognition – Improves speed and efficiency in video analysis.</a:t>
            </a:r>
          </a:p>
          <a:p>
            <a:pPr marL="114300" indent="0">
              <a:buNone/>
            </a:pPr>
            <a:endParaRPr lang="en-US" sz="1400">
              <a:latin typeface="Bahnschrift SemiCondensed" panose="020B0502040204020203" pitchFamily="34" charset="0"/>
            </a:endParaRPr>
          </a:p>
          <a:p>
            <a:pPr marL="114300" indent="0">
              <a:buNone/>
            </a:pPr>
            <a:endParaRPr lang="en-US" sz="1400">
              <a:latin typeface="Bahnschrift SemiCondensed" panose="020B0502040204020203" pitchFamily="34" charset="0"/>
            </a:endParaRPr>
          </a:p>
          <a:p>
            <a:pPr marL="114300" indent="0">
              <a:buNone/>
            </a:pPr>
            <a:r>
              <a:rPr lang="en-US" sz="1400">
                <a:latin typeface="Bahnschrift SemiCondensed" panose="020B0502040204020203" pitchFamily="34" charset="0"/>
              </a:rPr>
              <a:t> Key Studies on Violence Detection</a:t>
            </a:r>
          </a:p>
          <a:p>
            <a:pPr>
              <a:buFont typeface="Arial" panose="020B0604020202020204" pitchFamily="34" charset="0"/>
              <a:buChar char="•"/>
            </a:pPr>
            <a:r>
              <a:rPr lang="en-US" sz="1400">
                <a:latin typeface="Bahnschrift SemiCondensed" panose="020B0502040204020203" pitchFamily="34" charset="0"/>
              </a:rPr>
              <a:t>Traditional Motion-Based Detection – Used in older systems but struggles with accuracy.</a:t>
            </a:r>
          </a:p>
          <a:p>
            <a:pPr>
              <a:buFont typeface="Arial" panose="020B0604020202020204" pitchFamily="34" charset="0"/>
              <a:buChar char="•"/>
            </a:pPr>
            <a:r>
              <a:rPr lang="en-US" sz="1400">
                <a:latin typeface="Bahnschrift SemiCondensed" panose="020B0502040204020203" pitchFamily="34" charset="0"/>
              </a:rPr>
              <a:t>3D CNN-Based Violence Recognition – Deep learning models improve detection but need efficient processing.</a:t>
            </a:r>
          </a:p>
          <a:p>
            <a:pPr>
              <a:buFont typeface="Arial" panose="020B0604020202020204" pitchFamily="34" charset="0"/>
              <a:buChar char="•"/>
            </a:pPr>
            <a:r>
              <a:rPr lang="en-US" sz="1400">
                <a:latin typeface="Bahnschrift SemiCondensed" panose="020B0502040204020203" pitchFamily="34" charset="0"/>
              </a:rPr>
              <a:t>Real-Time Deep Learning for Action Recognition – Provides high accuracy when optimized for GPU acceleration.</a:t>
            </a:r>
          </a:p>
          <a:p>
            <a:pPr marL="228600" lvl="0" indent="-120650" algn="l" rtl="0">
              <a:lnSpc>
                <a:spcPct val="110000"/>
              </a:lnSpc>
              <a:spcBef>
                <a:spcPts val="1000"/>
              </a:spcBef>
              <a:spcAft>
                <a:spcPts val="0"/>
              </a:spcAft>
              <a:buSzPts val="1700"/>
              <a:buFont typeface="Noto Sans Symbols"/>
              <a:buNone/>
            </a:pPr>
            <a:endParaRPr sz="1600">
              <a:latin typeface="Twentieth Century"/>
              <a:ea typeface="Twentieth Century"/>
              <a:cs typeface="Twentieth Century"/>
              <a:sym typeface="Twentieth Century"/>
            </a:endParaRPr>
          </a:p>
        </p:txBody>
      </p:sp>
      <p:sp>
        <p:nvSpPr>
          <p:cNvPr id="187" name="Google Shape;187;p4" descr="TextBox 3"/>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188" name="Google Shape;188;p4" descr="TextBox 5"/>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4</a:t>
            </a:r>
            <a:endParaRPr/>
          </a:p>
        </p:txBody>
      </p:sp>
      <p:sp>
        <p:nvSpPr>
          <p:cNvPr id="189" name="Google Shape;189;p4"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4">
          <a:extLst>
            <a:ext uri="{FF2B5EF4-FFF2-40B4-BE49-F238E27FC236}">
              <a16:creationId xmlns:a16="http://schemas.microsoft.com/office/drawing/2014/main" id="{40C0E022-BED2-E49E-233B-BBDA86A34180}"/>
            </a:ext>
          </a:extLst>
        </p:cNvPr>
        <p:cNvGrpSpPr/>
        <p:nvPr/>
      </p:nvGrpSpPr>
      <p:grpSpPr>
        <a:xfrm>
          <a:off x="0" y="0"/>
          <a:ext cx="0" cy="0"/>
          <a:chOff x="0" y="0"/>
          <a:chExt cx="0" cy="0"/>
        </a:xfrm>
      </p:grpSpPr>
      <p:sp>
        <p:nvSpPr>
          <p:cNvPr id="186" name="Google Shape;186;p4" descr="Text Placeholder 2">
            <a:extLst>
              <a:ext uri="{FF2B5EF4-FFF2-40B4-BE49-F238E27FC236}">
                <a16:creationId xmlns:a16="http://schemas.microsoft.com/office/drawing/2014/main" id="{A6C55B44-EAE0-5BED-D628-EB6A69E6CEFE}"/>
              </a:ext>
            </a:extLst>
          </p:cNvPr>
          <p:cNvSpPr txBox="1">
            <a:spLocks noGrp="1"/>
          </p:cNvSpPr>
          <p:nvPr>
            <p:ph type="body" idx="1"/>
          </p:nvPr>
        </p:nvSpPr>
        <p:spPr>
          <a:xfrm>
            <a:off x="323656" y="1263193"/>
            <a:ext cx="11544690" cy="5030432"/>
          </a:xfrm>
          <a:prstGeom prst="rect">
            <a:avLst/>
          </a:prstGeom>
          <a:noFill/>
          <a:ln>
            <a:noFill/>
          </a:ln>
        </p:spPr>
        <p:txBody>
          <a:bodyPr spcFirstLastPara="1" wrap="square" lIns="91425" tIns="45700" rIns="91425" bIns="45700" anchor="t" anchorCtr="0">
            <a:normAutofit/>
          </a:bodyPr>
          <a:lstStyle/>
          <a:p>
            <a:pPr>
              <a:buNone/>
            </a:pPr>
            <a:endParaRPr lang="en-US" sz="1200" dirty="0">
              <a:latin typeface="Bahnschrift SemiCondensed" panose="020B0502040204020203" pitchFamily="34" charset="0"/>
            </a:endParaRPr>
          </a:p>
          <a:p>
            <a:pPr>
              <a:buNone/>
            </a:pPr>
            <a:r>
              <a:rPr lang="en-US" sz="1800" b="1" dirty="0">
                <a:latin typeface="Bahnschrift SemiCondensed"/>
              </a:rPr>
              <a:t>Key Findings &amp; How We Improve</a:t>
            </a:r>
          </a:p>
          <a:p>
            <a:pPr>
              <a:buNone/>
            </a:pPr>
            <a:endParaRPr lang="en-US" sz="1600" b="1" dirty="0">
              <a:latin typeface="Bahnschrift SemiCondensed" panose="020B0502040204020203" pitchFamily="34" charset="0"/>
            </a:endParaRPr>
          </a:p>
          <a:p>
            <a:pPr>
              <a:buFont typeface="Arial" panose="020B0604020202020204" pitchFamily="34" charset="0"/>
              <a:buChar char="•"/>
            </a:pPr>
            <a:r>
              <a:rPr lang="en-US" sz="1600" b="1" dirty="0">
                <a:latin typeface="Bahnschrift SemiCondensed"/>
              </a:rPr>
              <a:t>Existing systems are slow for large-scale video processing</a:t>
            </a:r>
            <a:r>
              <a:rPr lang="en-US" sz="1600" dirty="0">
                <a:latin typeface="Bahnschrift SemiCondensed"/>
              </a:rPr>
              <a:t> →  </a:t>
            </a:r>
            <a:r>
              <a:rPr lang="en-US" sz="1600" i="1" dirty="0">
                <a:latin typeface="Bahnschrift SemiCondensed"/>
              </a:rPr>
              <a:t>We use parallelization &amp; GPU acceleration to speed it up.</a:t>
            </a:r>
            <a:endParaRPr lang="en-US" sz="1600" dirty="0">
              <a:latin typeface="Bahnschrift SemiCondensed"/>
            </a:endParaRPr>
          </a:p>
          <a:p>
            <a:pPr>
              <a:buFont typeface="Arial" panose="020B0604020202020204" pitchFamily="34" charset="0"/>
              <a:buChar char="•"/>
            </a:pPr>
            <a:r>
              <a:rPr lang="en-US" sz="1600" b="1" dirty="0">
                <a:latin typeface="Bahnschrift SemiCondensed"/>
              </a:rPr>
              <a:t>Face recognition models can be inefficient in surveillance</a:t>
            </a:r>
            <a:r>
              <a:rPr lang="en-US" sz="1600" dirty="0">
                <a:latin typeface="Bahnschrift SemiCondensed"/>
              </a:rPr>
              <a:t> →  </a:t>
            </a:r>
            <a:r>
              <a:rPr lang="en-US" sz="1600" i="1" dirty="0">
                <a:latin typeface="Bahnschrift SemiCondensed"/>
              </a:rPr>
              <a:t>We optimize InceptionResnetV1 for rapid suspect identification.</a:t>
            </a:r>
            <a:endParaRPr lang="en-US" sz="1600" dirty="0">
              <a:latin typeface="Bahnschrift SemiCondensed"/>
            </a:endParaRPr>
          </a:p>
          <a:p>
            <a:pPr>
              <a:buFont typeface="Arial" panose="020B0604020202020204" pitchFamily="34" charset="0"/>
              <a:buChar char="•"/>
            </a:pPr>
            <a:r>
              <a:rPr lang="en-US" sz="1600" b="1" dirty="0">
                <a:latin typeface="Bahnschrift SemiCondensed"/>
              </a:rPr>
              <a:t>Violence detection needs real-time responsiveness</a:t>
            </a:r>
            <a:r>
              <a:rPr lang="en-US" sz="1600" dirty="0">
                <a:latin typeface="Bahnschrift SemiCondensed"/>
              </a:rPr>
              <a:t> →  </a:t>
            </a:r>
            <a:r>
              <a:rPr lang="en-US" sz="1600" i="1" dirty="0">
                <a:latin typeface="Bahnschrift SemiCondensed"/>
              </a:rPr>
              <a:t>We implement 3D CNNs with fast inference for action recognition</a:t>
            </a:r>
            <a:r>
              <a:rPr lang="en-US" sz="1600" dirty="0">
                <a:latin typeface="Bahnschrift SemiCondensed"/>
              </a:rPr>
              <a:t>.</a:t>
            </a:r>
          </a:p>
          <a:p>
            <a:pPr marL="228600" lvl="0" indent="-120650" algn="l" rtl="0">
              <a:lnSpc>
                <a:spcPct val="110000"/>
              </a:lnSpc>
              <a:spcBef>
                <a:spcPts val="1000"/>
              </a:spcBef>
              <a:spcAft>
                <a:spcPts val="0"/>
              </a:spcAft>
              <a:buSzPts val="1700"/>
              <a:buFont typeface="Noto Sans Symbols"/>
              <a:buNone/>
            </a:pPr>
            <a:endParaRPr sz="1400" dirty="0">
              <a:latin typeface="Twentieth Century"/>
              <a:ea typeface="Twentieth Century"/>
              <a:cs typeface="Twentieth Century"/>
            </a:endParaRPr>
          </a:p>
        </p:txBody>
      </p:sp>
      <p:sp>
        <p:nvSpPr>
          <p:cNvPr id="187" name="Google Shape;187;p4" descr="TextBox 3">
            <a:extLst>
              <a:ext uri="{FF2B5EF4-FFF2-40B4-BE49-F238E27FC236}">
                <a16:creationId xmlns:a16="http://schemas.microsoft.com/office/drawing/2014/main" id="{7A4A11E1-BE13-D2D2-7570-449E5D25A07A}"/>
              </a:ext>
            </a:extLst>
          </p:cNvPr>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188" name="Google Shape;188;p4" descr="TextBox 5">
            <a:extLst>
              <a:ext uri="{FF2B5EF4-FFF2-40B4-BE49-F238E27FC236}">
                <a16:creationId xmlns:a16="http://schemas.microsoft.com/office/drawing/2014/main" id="{11EC06E4-04D4-33F5-8118-BCE46FD844B9}"/>
              </a:ext>
            </a:extLst>
          </p:cNvPr>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4</a:t>
            </a:r>
            <a:endParaRPr/>
          </a:p>
        </p:txBody>
      </p:sp>
      <p:sp>
        <p:nvSpPr>
          <p:cNvPr id="189" name="Google Shape;189;p4" descr="TextBox 4">
            <a:extLst>
              <a:ext uri="{FF2B5EF4-FFF2-40B4-BE49-F238E27FC236}">
                <a16:creationId xmlns:a16="http://schemas.microsoft.com/office/drawing/2014/main" id="{C0600B94-B10F-2D10-4464-BE5193AD621C}"/>
              </a:ext>
            </a:extLst>
          </p:cNvPr>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
        <p:nvSpPr>
          <p:cNvPr id="11" name="Google Shape;185;p4" descr="Title 1">
            <a:extLst>
              <a:ext uri="{FF2B5EF4-FFF2-40B4-BE49-F238E27FC236}">
                <a16:creationId xmlns:a16="http://schemas.microsoft.com/office/drawing/2014/main" id="{DA85CB31-61D2-DAB1-5010-698ABBA6D489}"/>
              </a:ext>
            </a:extLst>
          </p:cNvPr>
          <p:cNvSpPr txBox="1">
            <a:spLocks noGrp="1"/>
          </p:cNvSpPr>
          <p:nvPr>
            <p:ph type="title"/>
          </p:nvPr>
        </p:nvSpPr>
        <p:spPr>
          <a:xfrm>
            <a:off x="323655" y="-222922"/>
            <a:ext cx="11429074" cy="175079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a:latin typeface="Bahnschrift SemiCondensed" panose="020B0502040204020203" pitchFamily="34" charset="0"/>
              </a:rPr>
              <a:t>LITERATURE SURVEY</a:t>
            </a:r>
            <a:endParaRPr>
              <a:latin typeface="Bahnschrift SemiCondensed" panose="020B0502040204020203" pitchFamily="34" charset="0"/>
            </a:endParaRPr>
          </a:p>
        </p:txBody>
      </p:sp>
    </p:spTree>
    <p:extLst>
      <p:ext uri="{BB962C8B-B14F-4D97-AF65-F5344CB8AC3E}">
        <p14:creationId xmlns:p14="http://schemas.microsoft.com/office/powerpoint/2010/main" val="3982816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5" descr="Title 1"/>
          <p:cNvSpPr txBox="1">
            <a:spLocks noGrp="1"/>
          </p:cNvSpPr>
          <p:nvPr>
            <p:ph type="title"/>
          </p:nvPr>
        </p:nvSpPr>
        <p:spPr>
          <a:xfrm>
            <a:off x="1127125" y="-932328"/>
            <a:ext cx="9361581" cy="297628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a:latin typeface="Bahnschrift SemiCondensed" panose="020B0502040204020203" pitchFamily="34" charset="0"/>
              </a:rPr>
              <a:t>EXISTING DESIGN</a:t>
            </a:r>
            <a:endParaRPr>
              <a:latin typeface="Bahnschrift SemiCondensed" panose="020B0502040204020203" pitchFamily="34" charset="0"/>
            </a:endParaRPr>
          </a:p>
        </p:txBody>
      </p:sp>
      <p:sp>
        <p:nvSpPr>
          <p:cNvPr id="195" name="Google Shape;195;p5" descr="Text Placeholder 2"/>
          <p:cNvSpPr txBox="1">
            <a:spLocks noGrp="1"/>
          </p:cNvSpPr>
          <p:nvPr>
            <p:ph type="body" idx="1"/>
          </p:nvPr>
        </p:nvSpPr>
        <p:spPr>
          <a:xfrm>
            <a:off x="555812" y="851647"/>
            <a:ext cx="10810688" cy="5365403"/>
          </a:xfrm>
          <a:prstGeom prst="rect">
            <a:avLst/>
          </a:prstGeom>
          <a:noFill/>
          <a:ln>
            <a:noFill/>
          </a:ln>
        </p:spPr>
        <p:txBody>
          <a:bodyPr spcFirstLastPara="1" wrap="square" lIns="91425" tIns="45700" rIns="91425" bIns="45700" anchor="t" anchorCtr="0">
            <a:normAutofit/>
          </a:bodyPr>
          <a:lstStyle/>
          <a:p>
            <a:pPr>
              <a:buNone/>
            </a:pPr>
            <a:r>
              <a:rPr lang="en-US" sz="1900" dirty="0">
                <a:latin typeface="Bahnschrift SemiCondensed"/>
              </a:rPr>
              <a:t>1. Traditional Methods for Missing Person Identification</a:t>
            </a:r>
          </a:p>
          <a:p>
            <a:pPr>
              <a:buFont typeface="Arial" panose="020B0604020202020204" pitchFamily="34" charset="0"/>
              <a:buChar char="•"/>
            </a:pPr>
            <a:r>
              <a:rPr lang="en-US" sz="1900" dirty="0">
                <a:latin typeface="Bahnschrift SemiCondensed"/>
              </a:rPr>
              <a:t>Manual Video Analysis</a:t>
            </a:r>
            <a:r>
              <a:rPr lang="en-US" sz="1700" dirty="0">
                <a:latin typeface="Bahnschrift SemiCondensed"/>
              </a:rPr>
              <a:t> </a:t>
            </a:r>
          </a:p>
          <a:p>
            <a:pPr marL="742950" lvl="1" indent="-285750">
              <a:buFont typeface="Arial" panose="020B0604020202020204" pitchFamily="34" charset="0"/>
              <a:buChar char="•"/>
            </a:pPr>
            <a:r>
              <a:rPr lang="en-US" sz="1700" dirty="0">
                <a:latin typeface="Bahnschrift SemiCondensed"/>
              </a:rPr>
              <a:t>Security personnel manually review hours of footage to track missing persons or suspects.</a:t>
            </a:r>
          </a:p>
          <a:p>
            <a:pPr marL="742950" lvl="1" indent="-285750">
              <a:buFont typeface="Arial" panose="020B0604020202020204" pitchFamily="34" charset="0"/>
              <a:buChar char="•"/>
            </a:pPr>
            <a:r>
              <a:rPr lang="en-US" sz="1700" dirty="0">
                <a:latin typeface="Bahnschrift SemiCondensed"/>
              </a:rPr>
              <a:t>This approach is extremely slow, labor-intensive, and prone to human error.</a:t>
            </a:r>
          </a:p>
          <a:p>
            <a:pPr>
              <a:buFont typeface="Arial" panose="020B0604020202020204" pitchFamily="34" charset="0"/>
              <a:buChar char="•"/>
            </a:pPr>
            <a:r>
              <a:rPr lang="en-US" sz="1900" dirty="0">
                <a:latin typeface="Bahnschrift SemiCondensed"/>
              </a:rPr>
              <a:t>Rule-Based Face Matching</a:t>
            </a:r>
            <a:r>
              <a:rPr lang="en-US" sz="1700" dirty="0">
                <a:latin typeface="Bahnschrift SemiCondensed"/>
              </a:rPr>
              <a:t> </a:t>
            </a:r>
          </a:p>
          <a:p>
            <a:pPr marL="742950" lvl="1" indent="-285750">
              <a:buFont typeface="Arial" panose="020B0604020202020204" pitchFamily="34" charset="0"/>
              <a:buChar char="•"/>
            </a:pPr>
            <a:r>
              <a:rPr lang="en-US" sz="1700" dirty="0">
                <a:latin typeface="Bahnschrift SemiCondensed"/>
              </a:rPr>
              <a:t>Some systems use traditional Haar cascades or LBP (Local Binary Patterns) for face detection.</a:t>
            </a:r>
          </a:p>
          <a:p>
            <a:pPr marL="742950" lvl="1" indent="-285750">
              <a:buFont typeface="Arial" panose="020B0604020202020204" pitchFamily="34" charset="0"/>
              <a:buChar char="•"/>
            </a:pPr>
            <a:r>
              <a:rPr lang="en-US" sz="1700" dirty="0">
                <a:latin typeface="Bahnschrift SemiCondensed"/>
              </a:rPr>
              <a:t>These methods struggle with occlusions, lighting variations, and low-resolution images.</a:t>
            </a:r>
          </a:p>
          <a:p>
            <a:pPr>
              <a:buNone/>
            </a:pPr>
            <a:r>
              <a:rPr lang="en-US" sz="1900" dirty="0">
                <a:latin typeface="Bahnschrift SemiCondensed"/>
              </a:rPr>
              <a:t>2. AI-Based Approaches for Missing Person Identification</a:t>
            </a:r>
          </a:p>
          <a:p>
            <a:pPr>
              <a:buFont typeface="Arial" panose="020B0604020202020204" pitchFamily="34" charset="0"/>
              <a:buChar char="•"/>
            </a:pPr>
            <a:r>
              <a:rPr lang="en-US" sz="1900" dirty="0">
                <a:latin typeface="Bahnschrift SemiCondensed"/>
              </a:rPr>
              <a:t>Deep Learning-Based Face Recognition </a:t>
            </a:r>
          </a:p>
          <a:p>
            <a:pPr marL="742950" lvl="1" indent="-285750">
              <a:buFont typeface="Arial" panose="020B0604020202020204" pitchFamily="34" charset="0"/>
              <a:buChar char="•"/>
            </a:pPr>
            <a:r>
              <a:rPr lang="en-US" dirty="0">
                <a:latin typeface="Bahnschrift SemiCondensed"/>
              </a:rPr>
              <a:t>Pre-trained CNN models (e.g., </a:t>
            </a:r>
            <a:r>
              <a:rPr lang="en-US" err="1">
                <a:latin typeface="Bahnschrift SemiCondensed"/>
              </a:rPr>
              <a:t>VGGFace</a:t>
            </a:r>
            <a:r>
              <a:rPr lang="en-US" dirty="0">
                <a:latin typeface="Bahnschrift SemiCondensed"/>
              </a:rPr>
              <a:t>, </a:t>
            </a:r>
            <a:r>
              <a:rPr lang="en-US" err="1">
                <a:latin typeface="Bahnschrift SemiCondensed"/>
              </a:rPr>
              <a:t>FaceNet</a:t>
            </a:r>
            <a:r>
              <a:rPr lang="en-US" dirty="0">
                <a:latin typeface="Bahnschrift SemiCondensed"/>
              </a:rPr>
              <a:t>, </a:t>
            </a:r>
            <a:r>
              <a:rPr lang="en-US" err="1">
                <a:latin typeface="Bahnschrift SemiCondensed"/>
              </a:rPr>
              <a:t>DeepFace</a:t>
            </a:r>
            <a:r>
              <a:rPr lang="en-US" dirty="0">
                <a:latin typeface="Bahnschrift SemiCondensed"/>
              </a:rPr>
              <a:t>) are used for face recognition in surveillance.</a:t>
            </a:r>
          </a:p>
          <a:p>
            <a:pPr marL="742950" lvl="1" indent="-285750">
              <a:buFont typeface="Arial" panose="020B0604020202020204" pitchFamily="34" charset="0"/>
              <a:buChar char="•"/>
            </a:pPr>
            <a:r>
              <a:rPr lang="en-US" dirty="0">
                <a:latin typeface="Bahnschrift SemiCondensed"/>
              </a:rPr>
              <a:t>These models work well in controlled environments but struggle with scalability in large datasets</a:t>
            </a:r>
            <a:r>
              <a:rPr lang="en-US" sz="2400" dirty="0">
                <a:latin typeface="Bahnschrift SemiCondensed"/>
              </a:rPr>
              <a:t>.</a:t>
            </a:r>
          </a:p>
          <a:p>
            <a:pPr marL="742950" lvl="1" indent="-285750">
              <a:buFont typeface="Arial" panose="020B0604020202020204" pitchFamily="34" charset="0"/>
              <a:buChar char="•"/>
            </a:pPr>
            <a:endParaRPr lang="en-US" sz="2400" dirty="0">
              <a:latin typeface="Bahnschrift SemiCondensed" panose="020B0502040204020203" pitchFamily="34" charset="0"/>
            </a:endParaRPr>
          </a:p>
          <a:p>
            <a:pPr marL="457200" lvl="0" indent="-342900" algn="l" rtl="0">
              <a:lnSpc>
                <a:spcPct val="120000"/>
              </a:lnSpc>
              <a:spcBef>
                <a:spcPts val="1000"/>
              </a:spcBef>
              <a:spcAft>
                <a:spcPts val="0"/>
              </a:spcAft>
              <a:buSzPts val="1800"/>
              <a:buChar char="●"/>
            </a:pPr>
            <a:endParaRPr sz="1800" dirty="0">
              <a:latin typeface="Bahnschrift SemiCondensed" panose="020B0502040204020203" pitchFamily="34" charset="0"/>
            </a:endParaRPr>
          </a:p>
        </p:txBody>
      </p:sp>
      <p:sp>
        <p:nvSpPr>
          <p:cNvPr id="196" name="Google Shape;196;p5" descr="TextBox 3"/>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197" name="Google Shape;197;p5" descr="TextBox 5"/>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5</a:t>
            </a:r>
            <a:endParaRPr/>
          </a:p>
        </p:txBody>
      </p:sp>
      <p:sp>
        <p:nvSpPr>
          <p:cNvPr id="198" name="Google Shape;198;p5"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3">
          <a:extLst>
            <a:ext uri="{FF2B5EF4-FFF2-40B4-BE49-F238E27FC236}">
              <a16:creationId xmlns:a16="http://schemas.microsoft.com/office/drawing/2014/main" id="{C22B6AC4-CA35-F422-BB09-4B0BE15150C1}"/>
            </a:ext>
          </a:extLst>
        </p:cNvPr>
        <p:cNvGrpSpPr/>
        <p:nvPr/>
      </p:nvGrpSpPr>
      <p:grpSpPr>
        <a:xfrm>
          <a:off x="0" y="0"/>
          <a:ext cx="0" cy="0"/>
          <a:chOff x="0" y="0"/>
          <a:chExt cx="0" cy="0"/>
        </a:xfrm>
      </p:grpSpPr>
      <p:sp>
        <p:nvSpPr>
          <p:cNvPr id="195" name="Google Shape;195;p5" descr="Text Placeholder 2">
            <a:extLst>
              <a:ext uri="{FF2B5EF4-FFF2-40B4-BE49-F238E27FC236}">
                <a16:creationId xmlns:a16="http://schemas.microsoft.com/office/drawing/2014/main" id="{5E489044-A11E-0955-8269-1D48EF49CACC}"/>
              </a:ext>
            </a:extLst>
          </p:cNvPr>
          <p:cNvSpPr txBox="1">
            <a:spLocks noGrp="1"/>
          </p:cNvSpPr>
          <p:nvPr>
            <p:ph type="body" idx="1"/>
          </p:nvPr>
        </p:nvSpPr>
        <p:spPr>
          <a:xfrm>
            <a:off x="735106" y="619125"/>
            <a:ext cx="10631394" cy="5597925"/>
          </a:xfrm>
          <a:prstGeom prst="rect">
            <a:avLst/>
          </a:prstGeom>
          <a:noFill/>
          <a:ln>
            <a:noFill/>
          </a:ln>
        </p:spPr>
        <p:txBody>
          <a:bodyPr spcFirstLastPara="1" wrap="square" lIns="91425" tIns="45700" rIns="91425" bIns="45700" anchor="t" anchorCtr="0">
            <a:normAutofit fontScale="92500" lnSpcReduction="10000"/>
          </a:bodyPr>
          <a:lstStyle/>
          <a:p>
            <a:pPr>
              <a:buNone/>
            </a:pPr>
            <a:r>
              <a:rPr lang="en-US">
                <a:latin typeface="Bahnschrift SemiCondensed" panose="020B0502040204020203" pitchFamily="34" charset="0"/>
              </a:rPr>
              <a:t>3. Traditional Methods for Violence Detection</a:t>
            </a:r>
          </a:p>
          <a:p>
            <a:pPr>
              <a:buFont typeface="Arial" panose="020B0604020202020204" pitchFamily="34" charset="0"/>
              <a:buChar char="•"/>
            </a:pPr>
            <a:r>
              <a:rPr lang="en-US">
                <a:latin typeface="Bahnschrift SemiCondensed" panose="020B0502040204020203" pitchFamily="34" charset="0"/>
              </a:rPr>
              <a:t>Motion-Based Detection </a:t>
            </a:r>
          </a:p>
          <a:p>
            <a:pPr marL="742950" lvl="1" indent="-285750">
              <a:buFont typeface="Arial" panose="020B0604020202020204" pitchFamily="34" charset="0"/>
              <a:buChar char="•"/>
            </a:pPr>
            <a:r>
              <a:rPr lang="en-US">
                <a:latin typeface="Bahnschrift SemiCondensed" panose="020B0502040204020203" pitchFamily="34" charset="0"/>
              </a:rPr>
              <a:t>Uses predefined rules to detect sudden movements, such as running or fast hand gestures.</a:t>
            </a:r>
          </a:p>
          <a:p>
            <a:pPr marL="742950" lvl="1" indent="-285750">
              <a:buFont typeface="Arial" panose="020B0604020202020204" pitchFamily="34" charset="0"/>
              <a:buChar char="•"/>
            </a:pPr>
            <a:r>
              <a:rPr lang="en-US">
                <a:latin typeface="Bahnschrift SemiCondensed" panose="020B0502040204020203" pitchFamily="34" charset="0"/>
              </a:rPr>
              <a:t>Often generates false alarms due to normal actions like playing sports or crowd movement.</a:t>
            </a:r>
          </a:p>
          <a:p>
            <a:pPr>
              <a:buFont typeface="Arial" panose="020B0604020202020204" pitchFamily="34" charset="0"/>
              <a:buChar char="•"/>
            </a:pPr>
            <a:r>
              <a:rPr lang="en-US">
                <a:latin typeface="Bahnschrift SemiCondensed" panose="020B0502040204020203" pitchFamily="34" charset="0"/>
              </a:rPr>
              <a:t>Audio-Based Detection </a:t>
            </a:r>
          </a:p>
          <a:p>
            <a:pPr marL="742950" lvl="1" indent="-285750">
              <a:buFont typeface="Arial" panose="020B0604020202020204" pitchFamily="34" charset="0"/>
              <a:buChar char="•"/>
            </a:pPr>
            <a:r>
              <a:rPr lang="en-US">
                <a:latin typeface="Bahnschrift SemiCondensed" panose="020B0502040204020203" pitchFamily="34" charset="0"/>
              </a:rPr>
              <a:t>Some systems identify violence based on shouting, gunshots, or glass breaking.</a:t>
            </a:r>
          </a:p>
          <a:p>
            <a:pPr marL="742950" lvl="1" indent="-285750">
              <a:buFont typeface="Arial" panose="020B0604020202020204" pitchFamily="34" charset="0"/>
              <a:buChar char="•"/>
            </a:pPr>
            <a:r>
              <a:rPr lang="en-US">
                <a:latin typeface="Bahnschrift SemiCondensed" panose="020B0502040204020203" pitchFamily="34" charset="0"/>
              </a:rPr>
              <a:t>This method fails in noisy environments or situations where violence occurs silently.</a:t>
            </a:r>
          </a:p>
          <a:p>
            <a:pPr>
              <a:buNone/>
            </a:pPr>
            <a:r>
              <a:rPr lang="en-US">
                <a:latin typeface="Bahnschrift SemiCondensed" panose="020B0502040204020203" pitchFamily="34" charset="0"/>
              </a:rPr>
              <a:t>4. AI-Based Approaches for Violence Detection</a:t>
            </a:r>
          </a:p>
          <a:p>
            <a:pPr>
              <a:buFont typeface="Arial" panose="020B0604020202020204" pitchFamily="34" charset="0"/>
              <a:buChar char="•"/>
            </a:pPr>
            <a:r>
              <a:rPr lang="en-US">
                <a:latin typeface="Bahnschrift SemiCondensed" panose="020B0502040204020203" pitchFamily="34" charset="0"/>
              </a:rPr>
              <a:t>CNN-Based Action Recognition </a:t>
            </a:r>
          </a:p>
          <a:p>
            <a:pPr marL="742950" lvl="1" indent="-285750">
              <a:buFont typeface="Arial" panose="020B0604020202020204" pitchFamily="34" charset="0"/>
              <a:buChar char="•"/>
            </a:pPr>
            <a:r>
              <a:rPr lang="en-US">
                <a:latin typeface="Bahnschrift SemiCondensed" panose="020B0502040204020203" pitchFamily="34" charset="0"/>
              </a:rPr>
              <a:t>Deep learning models such as 3D CNNs and LSTMs analyze video frames for violent behavior.</a:t>
            </a:r>
          </a:p>
          <a:p>
            <a:pPr marL="742950" lvl="1" indent="-285750">
              <a:buFont typeface="Arial" panose="020B0604020202020204" pitchFamily="34" charset="0"/>
              <a:buChar char="•"/>
            </a:pPr>
            <a:r>
              <a:rPr lang="en-US">
                <a:latin typeface="Bahnschrift SemiCondensed" panose="020B0502040204020203" pitchFamily="34" charset="0"/>
              </a:rPr>
              <a:t>These models require high computational power and struggle with real-time processing.</a:t>
            </a:r>
          </a:p>
          <a:p>
            <a:pPr>
              <a:buFont typeface="Arial" panose="020B0604020202020204" pitchFamily="34" charset="0"/>
              <a:buChar char="•"/>
            </a:pPr>
            <a:r>
              <a:rPr lang="en-US">
                <a:latin typeface="Bahnschrift SemiCondensed" panose="020B0502040204020203" pitchFamily="34" charset="0"/>
              </a:rPr>
              <a:t>Optical Flow-Based Violence Detection </a:t>
            </a:r>
          </a:p>
          <a:p>
            <a:pPr marL="742950" lvl="1" indent="-285750">
              <a:buFont typeface="Arial" panose="020B0604020202020204" pitchFamily="34" charset="0"/>
              <a:buChar char="•"/>
            </a:pPr>
            <a:r>
              <a:rPr lang="en-US">
                <a:latin typeface="Bahnschrift SemiCondensed" panose="020B0502040204020203" pitchFamily="34" charset="0"/>
              </a:rPr>
              <a:t>Motion patterns are analyzed using Optical Flow algorithms to detect violent actions.</a:t>
            </a:r>
          </a:p>
          <a:p>
            <a:pPr marL="742950" lvl="1" indent="-285750">
              <a:buFont typeface="Arial" panose="020B0604020202020204" pitchFamily="34" charset="0"/>
              <a:buChar char="•"/>
            </a:pPr>
            <a:r>
              <a:rPr lang="en-US">
                <a:latin typeface="Bahnschrift SemiCondensed" panose="020B0502040204020203" pitchFamily="34" charset="0"/>
              </a:rPr>
              <a:t>Works better than motion-based detection but still fails in complex real-world scenarios.</a:t>
            </a:r>
          </a:p>
          <a:p>
            <a:pPr marL="742950" lvl="1" indent="-285750">
              <a:buFont typeface="Arial" panose="020B0604020202020204" pitchFamily="34" charset="0"/>
              <a:buChar char="•"/>
            </a:pPr>
            <a:endParaRPr lang="en-US">
              <a:latin typeface="Bahnschrift SemiCondensed" panose="020B0502040204020203" pitchFamily="34" charset="0"/>
            </a:endParaRPr>
          </a:p>
          <a:p>
            <a:pPr marL="457200" lvl="0" indent="-342900" algn="l" rtl="0">
              <a:lnSpc>
                <a:spcPct val="120000"/>
              </a:lnSpc>
              <a:spcBef>
                <a:spcPts val="1000"/>
              </a:spcBef>
              <a:spcAft>
                <a:spcPts val="0"/>
              </a:spcAft>
              <a:buSzPts val="1800"/>
              <a:buChar char="●"/>
            </a:pPr>
            <a:endParaRPr sz="1400">
              <a:latin typeface="Bahnschrift SemiCondensed" panose="020B0502040204020203" pitchFamily="34" charset="0"/>
            </a:endParaRPr>
          </a:p>
        </p:txBody>
      </p:sp>
      <p:sp>
        <p:nvSpPr>
          <p:cNvPr id="196" name="Google Shape;196;p5" descr="TextBox 3">
            <a:extLst>
              <a:ext uri="{FF2B5EF4-FFF2-40B4-BE49-F238E27FC236}">
                <a16:creationId xmlns:a16="http://schemas.microsoft.com/office/drawing/2014/main" id="{7038B868-B3E6-B8C6-370B-99DEB15FC24A}"/>
              </a:ext>
            </a:extLst>
          </p:cNvPr>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197" name="Google Shape;197;p5" descr="TextBox 5">
            <a:extLst>
              <a:ext uri="{FF2B5EF4-FFF2-40B4-BE49-F238E27FC236}">
                <a16:creationId xmlns:a16="http://schemas.microsoft.com/office/drawing/2014/main" id="{45BA6860-3646-D0D1-204F-23C402DC388C}"/>
              </a:ext>
            </a:extLst>
          </p:cNvPr>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5</a:t>
            </a:r>
            <a:endParaRPr/>
          </a:p>
        </p:txBody>
      </p:sp>
      <p:sp>
        <p:nvSpPr>
          <p:cNvPr id="198" name="Google Shape;198;p5" descr="TextBox 4">
            <a:extLst>
              <a:ext uri="{FF2B5EF4-FFF2-40B4-BE49-F238E27FC236}">
                <a16:creationId xmlns:a16="http://schemas.microsoft.com/office/drawing/2014/main" id="{0F10F82E-60D8-9567-A407-47F772937473}"/>
              </a:ext>
            </a:extLst>
          </p:cNvPr>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extLst>
      <p:ext uri="{BB962C8B-B14F-4D97-AF65-F5344CB8AC3E}">
        <p14:creationId xmlns:p14="http://schemas.microsoft.com/office/powerpoint/2010/main" val="14701671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6" descr="Title 1"/>
          <p:cNvSpPr txBox="1">
            <a:spLocks noGrp="1"/>
          </p:cNvSpPr>
          <p:nvPr>
            <p:ph type="title"/>
          </p:nvPr>
        </p:nvSpPr>
        <p:spPr>
          <a:xfrm>
            <a:off x="1310325" y="207390"/>
            <a:ext cx="8411525" cy="109350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a:latin typeface="Bahnschrift SemiCondensed" panose="020B0502040204020203" pitchFamily="34" charset="0"/>
              </a:rPr>
              <a:t>RESEARCH GAPS</a:t>
            </a:r>
            <a:endParaRPr>
              <a:latin typeface="Bahnschrift SemiCondensed" panose="020B0502040204020203" pitchFamily="34" charset="0"/>
            </a:endParaRPr>
          </a:p>
        </p:txBody>
      </p:sp>
      <p:sp>
        <p:nvSpPr>
          <p:cNvPr id="204" name="Google Shape;204;p6" descr="Text Placeholder 2"/>
          <p:cNvSpPr txBox="1">
            <a:spLocks noGrp="1"/>
          </p:cNvSpPr>
          <p:nvPr>
            <p:ph type="body" idx="1"/>
          </p:nvPr>
        </p:nvSpPr>
        <p:spPr>
          <a:xfrm>
            <a:off x="94268" y="1065229"/>
            <a:ext cx="11774077" cy="5194169"/>
          </a:xfrm>
          <a:prstGeom prst="rect">
            <a:avLst/>
          </a:prstGeom>
          <a:noFill/>
          <a:ln>
            <a:noFill/>
          </a:ln>
        </p:spPr>
        <p:txBody>
          <a:bodyPr spcFirstLastPara="1" wrap="square" lIns="91425" tIns="45700" rIns="91425" bIns="45700" anchor="t" anchorCtr="0">
            <a:noAutofit/>
          </a:bodyPr>
          <a:lstStyle/>
          <a:p>
            <a:pPr>
              <a:buNone/>
            </a:pPr>
            <a:r>
              <a:rPr lang="en-US" sz="1600" dirty="0">
                <a:latin typeface="Bahnschrift SemiCondensed"/>
              </a:rPr>
              <a:t>1. Speed and Efficiency Issues in Large-Scale CCTV Analysis</a:t>
            </a:r>
          </a:p>
          <a:p>
            <a:pPr>
              <a:buFont typeface="Arial" panose="020B0604020202020204" pitchFamily="34" charset="0"/>
              <a:buChar char="•"/>
            </a:pPr>
            <a:r>
              <a:rPr lang="en-US" sz="1400" dirty="0">
                <a:latin typeface="Bahnschrift SemiCondensed"/>
              </a:rPr>
              <a:t>Existing systems struggle to process hours of video footage efficiently.</a:t>
            </a:r>
          </a:p>
          <a:p>
            <a:pPr>
              <a:buFont typeface="Arial" panose="020B0604020202020204" pitchFamily="34" charset="0"/>
              <a:buChar char="•"/>
            </a:pPr>
            <a:r>
              <a:rPr lang="en-US" sz="1400" dirty="0">
                <a:latin typeface="Bahnschrift SemiCondensed"/>
              </a:rPr>
              <a:t>Deep learning models used for face recognition and action detection are not optimized for real-time performance.</a:t>
            </a:r>
          </a:p>
          <a:p>
            <a:pPr>
              <a:buFont typeface="Arial" panose="020B0604020202020204" pitchFamily="34" charset="0"/>
              <a:buChar char="•"/>
            </a:pPr>
            <a:r>
              <a:rPr lang="en-US" sz="1400" dirty="0">
                <a:latin typeface="Bahnschrift SemiCondensed"/>
              </a:rPr>
              <a:t>Lack of parallel processing in many approaches slows down results.</a:t>
            </a:r>
          </a:p>
          <a:p>
            <a:pPr>
              <a:buNone/>
            </a:pPr>
            <a:r>
              <a:rPr lang="en-US" sz="1600" dirty="0">
                <a:latin typeface="Bahnschrift SemiCondensed"/>
              </a:rPr>
              <a:t>2. Accuracy Challenges in Face Recognition</a:t>
            </a:r>
          </a:p>
          <a:p>
            <a:pPr>
              <a:buFont typeface="Arial" panose="020B0604020202020204" pitchFamily="34" charset="0"/>
              <a:buChar char="•"/>
            </a:pPr>
            <a:r>
              <a:rPr lang="en-US" sz="1400" dirty="0">
                <a:latin typeface="Bahnschrift SemiCondensed"/>
              </a:rPr>
              <a:t>Occlusions, lighting variations, and low-resolution images reduce the reliability of face recognition models.</a:t>
            </a:r>
          </a:p>
          <a:p>
            <a:pPr>
              <a:buFont typeface="Arial" panose="020B0604020202020204" pitchFamily="34" charset="0"/>
              <a:buChar char="•"/>
            </a:pPr>
            <a:r>
              <a:rPr lang="en-US" sz="1400" dirty="0">
                <a:latin typeface="Bahnschrift SemiCondensed"/>
              </a:rPr>
              <a:t>False positives and negatives occur when matching faces against large databases.</a:t>
            </a:r>
          </a:p>
          <a:p>
            <a:pPr>
              <a:buFont typeface="Arial" panose="020B0604020202020204" pitchFamily="34" charset="0"/>
              <a:buChar char="•"/>
            </a:pPr>
            <a:r>
              <a:rPr lang="en-US" sz="1400" dirty="0">
                <a:latin typeface="Bahnschrift SemiCondensed"/>
              </a:rPr>
              <a:t>Most existing models are trained on clean datasets but fail in real-world surveillance footage.</a:t>
            </a:r>
          </a:p>
          <a:p>
            <a:pPr>
              <a:buNone/>
            </a:pPr>
            <a:r>
              <a:rPr lang="en-US" sz="1600" dirty="0">
                <a:latin typeface="Bahnschrift SemiCondensed"/>
              </a:rPr>
              <a:t>3. Limitations in Violence Detection Methods</a:t>
            </a:r>
          </a:p>
          <a:p>
            <a:pPr>
              <a:buFont typeface="Arial" panose="020B0604020202020204" pitchFamily="34" charset="0"/>
              <a:buChar char="•"/>
            </a:pPr>
            <a:r>
              <a:rPr lang="en-US" sz="1400" dirty="0">
                <a:latin typeface="Bahnschrift SemiCondensed"/>
              </a:rPr>
              <a:t>Traditional motion-based detection systems trigger false alarms due to non-violent fast movements (e.g., running, waving hands).</a:t>
            </a:r>
          </a:p>
          <a:p>
            <a:pPr>
              <a:buFont typeface="Arial" panose="020B0604020202020204" pitchFamily="34" charset="0"/>
              <a:buChar char="•"/>
            </a:pPr>
            <a:r>
              <a:rPr lang="en-US" sz="1400" dirty="0">
                <a:latin typeface="Bahnschrift SemiCondensed"/>
              </a:rPr>
              <a:t>AI-based action recognition models struggle to differentiate subtle violent behaviors.</a:t>
            </a:r>
          </a:p>
          <a:p>
            <a:pPr>
              <a:buFont typeface="Arial" panose="020B0604020202020204" pitchFamily="34" charset="0"/>
              <a:buChar char="•"/>
            </a:pPr>
            <a:r>
              <a:rPr lang="en-US" sz="1400" dirty="0">
                <a:latin typeface="Bahnschrift SemiCondensed"/>
              </a:rPr>
              <a:t>Lack of diverse training datasets affects the accuracy of deep learning models in detecting real-world violent incidents</a:t>
            </a:r>
            <a:r>
              <a:rPr lang="en-US" sz="1400" dirty="0"/>
              <a:t>.</a:t>
            </a:r>
          </a:p>
          <a:p>
            <a:pPr marL="457200" lvl="0" indent="-355600" algn="l" rtl="0">
              <a:lnSpc>
                <a:spcPct val="120000"/>
              </a:lnSpc>
              <a:spcBef>
                <a:spcPts val="1000"/>
              </a:spcBef>
              <a:spcAft>
                <a:spcPts val="0"/>
              </a:spcAft>
              <a:buSzPts val="2000"/>
              <a:buChar char="●"/>
            </a:pPr>
            <a:endParaRPr sz="1400">
              <a:latin typeface="Bahnschrift SemiCondensed" panose="020B0502040204020203" pitchFamily="34" charset="0"/>
            </a:endParaRPr>
          </a:p>
        </p:txBody>
      </p:sp>
      <p:sp>
        <p:nvSpPr>
          <p:cNvPr id="205" name="Google Shape;205;p6" descr="TextBox 3"/>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06" name="Google Shape;206;p6" descr="TextBox 5"/>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6</a:t>
            </a:r>
            <a:endParaRPr/>
          </a:p>
        </p:txBody>
      </p:sp>
      <p:sp>
        <p:nvSpPr>
          <p:cNvPr id="207" name="Google Shape;207;p6" descr="TextBox 4"/>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a:extLst>
            <a:ext uri="{FF2B5EF4-FFF2-40B4-BE49-F238E27FC236}">
              <a16:creationId xmlns:a16="http://schemas.microsoft.com/office/drawing/2014/main" id="{CC0AC300-70D9-8BF4-4B1E-824F3D541323}"/>
            </a:ext>
          </a:extLst>
        </p:cNvPr>
        <p:cNvGrpSpPr/>
        <p:nvPr/>
      </p:nvGrpSpPr>
      <p:grpSpPr>
        <a:xfrm>
          <a:off x="0" y="0"/>
          <a:ext cx="0" cy="0"/>
          <a:chOff x="0" y="0"/>
          <a:chExt cx="0" cy="0"/>
        </a:xfrm>
      </p:grpSpPr>
      <p:sp>
        <p:nvSpPr>
          <p:cNvPr id="204" name="Google Shape;204;p6" descr="Text Placeholder 2">
            <a:extLst>
              <a:ext uri="{FF2B5EF4-FFF2-40B4-BE49-F238E27FC236}">
                <a16:creationId xmlns:a16="http://schemas.microsoft.com/office/drawing/2014/main" id="{22BAA8AC-3FB4-1B40-779B-26A01271AAFF}"/>
              </a:ext>
            </a:extLst>
          </p:cNvPr>
          <p:cNvSpPr txBox="1">
            <a:spLocks noGrp="1"/>
          </p:cNvSpPr>
          <p:nvPr>
            <p:ph type="body" idx="1"/>
          </p:nvPr>
        </p:nvSpPr>
        <p:spPr>
          <a:xfrm>
            <a:off x="94268" y="1065229"/>
            <a:ext cx="11774077" cy="5194169"/>
          </a:xfrm>
          <a:prstGeom prst="rect">
            <a:avLst/>
          </a:prstGeom>
          <a:noFill/>
          <a:ln>
            <a:noFill/>
          </a:ln>
        </p:spPr>
        <p:txBody>
          <a:bodyPr spcFirstLastPara="1" wrap="square" lIns="91425" tIns="45700" rIns="91425" bIns="45700" anchor="t" anchorCtr="0">
            <a:noAutofit/>
          </a:bodyPr>
          <a:lstStyle/>
          <a:p>
            <a:pPr>
              <a:buNone/>
            </a:pPr>
            <a:r>
              <a:rPr lang="en-US" sz="1600" dirty="0">
                <a:latin typeface="Bahnschrift SemiCondensed"/>
              </a:rPr>
              <a:t>4. Lack of Real-Time Processing Capabilities</a:t>
            </a:r>
          </a:p>
          <a:p>
            <a:pPr>
              <a:buFont typeface="Arial" panose="020B0604020202020204" pitchFamily="34" charset="0"/>
              <a:buChar char="•"/>
            </a:pPr>
            <a:r>
              <a:rPr lang="en-US" sz="1400" dirty="0">
                <a:latin typeface="Bahnschrift SemiCondensed"/>
              </a:rPr>
              <a:t>Many existing approaches process video frame by frame, which is computationally expensive.</a:t>
            </a:r>
          </a:p>
          <a:p>
            <a:pPr>
              <a:buFont typeface="Arial" panose="020B0604020202020204" pitchFamily="34" charset="0"/>
              <a:buChar char="•"/>
            </a:pPr>
            <a:r>
              <a:rPr lang="en-US" sz="1400" dirty="0">
                <a:latin typeface="Bahnschrift SemiCondensed"/>
              </a:rPr>
              <a:t>Few systems integrate GPU acceleration or parallel processing to speed up analysis.</a:t>
            </a:r>
          </a:p>
          <a:p>
            <a:pPr>
              <a:buFont typeface="Arial" panose="020B0604020202020204" pitchFamily="34" charset="0"/>
              <a:buChar char="•"/>
            </a:pPr>
            <a:r>
              <a:rPr lang="en-US" sz="1400" dirty="0">
                <a:latin typeface="Bahnschrift SemiCondensed"/>
              </a:rPr>
              <a:t>Delay in identifying suspects or violent activities results in loss of critical response time.</a:t>
            </a:r>
          </a:p>
          <a:p>
            <a:pPr marL="114300" indent="0">
              <a:buNone/>
            </a:pPr>
            <a:endParaRPr lang="en-US" sz="1400">
              <a:latin typeface="Bahnschrift SemiCondensed" panose="020B0502040204020203" pitchFamily="34" charset="0"/>
            </a:endParaRPr>
          </a:p>
          <a:p>
            <a:pPr>
              <a:buNone/>
            </a:pPr>
            <a:r>
              <a:rPr lang="en-US" sz="1600" dirty="0">
                <a:latin typeface="Bahnschrift SemiCondensed"/>
              </a:rPr>
              <a:t>5. Scalability Issues in AI-Based Surveillance</a:t>
            </a:r>
          </a:p>
          <a:p>
            <a:pPr>
              <a:buFont typeface="Arial" panose="020B0604020202020204" pitchFamily="34" charset="0"/>
              <a:buChar char="•"/>
            </a:pPr>
            <a:r>
              <a:rPr lang="en-US" sz="1400" dirty="0">
                <a:latin typeface="Bahnschrift SemiCondensed"/>
              </a:rPr>
              <a:t>Most existing surveillance AI models are not designed to handle high-volume CCTV feeds efficiently.</a:t>
            </a:r>
          </a:p>
          <a:p>
            <a:pPr>
              <a:buFont typeface="Arial" panose="020B0604020202020204" pitchFamily="34" charset="0"/>
              <a:buChar char="•"/>
            </a:pPr>
            <a:r>
              <a:rPr lang="en-US" sz="1400" dirty="0">
                <a:latin typeface="Bahnschrift SemiCondensed"/>
              </a:rPr>
              <a:t>Face recognition performance drops when searching against large databases.</a:t>
            </a:r>
          </a:p>
          <a:p>
            <a:pPr>
              <a:buFont typeface="Arial" panose="020B0604020202020204" pitchFamily="34" charset="0"/>
              <a:buChar char="•"/>
            </a:pPr>
            <a:r>
              <a:rPr lang="en-US" sz="1400" dirty="0">
                <a:latin typeface="Bahnschrift SemiCondensed"/>
              </a:rPr>
              <a:t>Real-time deployment in large public spaces remains a challenge due to computational constraints.</a:t>
            </a:r>
          </a:p>
          <a:p>
            <a:pPr marL="457200" lvl="0" indent="-355600" algn="l" rtl="0">
              <a:lnSpc>
                <a:spcPct val="120000"/>
              </a:lnSpc>
              <a:spcBef>
                <a:spcPts val="1000"/>
              </a:spcBef>
              <a:spcAft>
                <a:spcPts val="0"/>
              </a:spcAft>
              <a:buSzPts val="2000"/>
              <a:buChar char="●"/>
            </a:pPr>
            <a:endParaRPr lang="en-IN" sz="1400">
              <a:latin typeface="Bahnschrift SemiCondensed" panose="020B0502040204020203" pitchFamily="34" charset="0"/>
            </a:endParaRPr>
          </a:p>
        </p:txBody>
      </p:sp>
      <p:sp>
        <p:nvSpPr>
          <p:cNvPr id="205" name="Google Shape;205;p6" descr="TextBox 3">
            <a:extLst>
              <a:ext uri="{FF2B5EF4-FFF2-40B4-BE49-F238E27FC236}">
                <a16:creationId xmlns:a16="http://schemas.microsoft.com/office/drawing/2014/main" id="{DA75AAFF-1AA5-B57E-0FFD-DE3F50553BF6}"/>
              </a:ext>
            </a:extLst>
          </p:cNvPr>
          <p:cNvSpPr txBox="1"/>
          <p:nvPr/>
        </p:nvSpPr>
        <p:spPr>
          <a:xfrm>
            <a:off x="173038" y="6477000"/>
            <a:ext cx="4987925" cy="268288"/>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Dept.of CSE,MACE,Kothamangalam</a:t>
            </a:r>
            <a:endParaRPr/>
          </a:p>
        </p:txBody>
      </p:sp>
      <p:sp>
        <p:nvSpPr>
          <p:cNvPr id="206" name="Google Shape;206;p6" descr="TextBox 5">
            <a:extLst>
              <a:ext uri="{FF2B5EF4-FFF2-40B4-BE49-F238E27FC236}">
                <a16:creationId xmlns:a16="http://schemas.microsoft.com/office/drawing/2014/main" id="{C5530D6D-9BDB-88B2-9CF9-1EE0DDD44AB6}"/>
              </a:ext>
            </a:extLst>
          </p:cNvPr>
          <p:cNvSpPr txBox="1"/>
          <p:nvPr/>
        </p:nvSpPr>
        <p:spPr>
          <a:xfrm>
            <a:off x="11603038" y="6477000"/>
            <a:ext cx="415925" cy="268288"/>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Trebuchet MS"/>
                <a:ea typeface="Trebuchet MS"/>
                <a:cs typeface="Trebuchet MS"/>
                <a:sym typeface="Trebuchet MS"/>
              </a:rPr>
              <a:t>6</a:t>
            </a:r>
            <a:endParaRPr/>
          </a:p>
        </p:txBody>
      </p:sp>
      <p:sp>
        <p:nvSpPr>
          <p:cNvPr id="207" name="Google Shape;207;p6" descr="TextBox 4">
            <a:extLst>
              <a:ext uri="{FF2B5EF4-FFF2-40B4-BE49-F238E27FC236}">
                <a16:creationId xmlns:a16="http://schemas.microsoft.com/office/drawing/2014/main" id="{466D34B3-0159-171E-CBC0-6C0044D4F273}"/>
              </a:ext>
            </a:extLst>
          </p:cNvPr>
          <p:cNvSpPr txBox="1"/>
          <p:nvPr/>
        </p:nvSpPr>
        <p:spPr>
          <a:xfrm>
            <a:off x="4583113" y="0"/>
            <a:ext cx="7435800" cy="523200"/>
          </a:xfrm>
          <a:prstGeom prst="rect">
            <a:avLst/>
          </a:prstGeom>
          <a:noFill/>
          <a:ln>
            <a:noFill/>
          </a:ln>
        </p:spPr>
        <p:txBody>
          <a:bodyPr spcFirstLastPara="1" wrap="square" lIns="45700" tIns="45700" rIns="45700"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US">
                <a:latin typeface="Helvetica Neue"/>
                <a:ea typeface="Helvetica Neue"/>
                <a:cs typeface="Helvetica Neue"/>
                <a:sym typeface="Helvetica Neue"/>
              </a:rPr>
              <a:t>PERSON RE-IDENTIFICATION USING DEEP LEARNING AND BIG DATA METHODS</a:t>
            </a:r>
            <a:endParaRPr>
              <a:latin typeface="Helvetica Neue"/>
              <a:ea typeface="Helvetica Neue"/>
              <a:cs typeface="Helvetica Neue"/>
              <a:sym typeface="Helvetica Neue"/>
            </a:endParaRPr>
          </a:p>
          <a:p>
            <a:pPr marL="0" marR="0" lvl="0" indent="0" algn="r" rtl="0">
              <a:lnSpc>
                <a:spcPct val="100000"/>
              </a:lnSpc>
              <a:spcBef>
                <a:spcPts val="0"/>
              </a:spcBef>
              <a:spcAft>
                <a:spcPts val="0"/>
              </a:spcAft>
              <a:buClr>
                <a:srgbClr val="000000"/>
              </a:buClr>
              <a:buSzPts val="1400"/>
              <a:buFont typeface="Arial"/>
              <a:buNone/>
            </a:pPr>
            <a:endParaRPr>
              <a:latin typeface="Helvetica Neue"/>
              <a:ea typeface="Helvetica Neue"/>
              <a:cs typeface="Helvetica Neue"/>
              <a:sym typeface="Helvetica Neue"/>
            </a:endParaRPr>
          </a:p>
        </p:txBody>
      </p:sp>
    </p:spTree>
    <p:extLst>
      <p:ext uri="{BB962C8B-B14F-4D97-AF65-F5344CB8AC3E}">
        <p14:creationId xmlns:p14="http://schemas.microsoft.com/office/powerpoint/2010/main" val="3753425304"/>
      </p:ext>
    </p:extLst>
  </p:cSld>
  <p:clrMapOvr>
    <a:masterClrMapping/>
  </p:clrMapOvr>
</p:sld>
</file>

<file path=ppt/theme/theme1.xml><?xml version="1.0" encoding="utf-8"?>
<a:theme xmlns:a="http://schemas.openxmlformats.org/drawingml/2006/main" name="Droplet">
  <a:themeElements>
    <a:clrScheme name="Droplet">
      <a:dk1>
        <a:srgbClr val="000000"/>
      </a:dk1>
      <a:lt1>
        <a:srgbClr val="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A7A7A7"/>
      </a:dk2>
      <a:lt2>
        <a:srgbClr val="535353"/>
      </a:lt2>
      <a:accent1>
        <a:srgbClr val="90C226"/>
      </a:accent1>
      <a:accent2>
        <a:srgbClr val="54A021"/>
      </a:accent2>
      <a:accent3>
        <a:srgbClr val="FFFFFF"/>
      </a:accent3>
      <a:accent4>
        <a:srgbClr val="000000"/>
      </a:accent4>
      <a:accent5>
        <a:srgbClr val="C6DDAC"/>
      </a:accent5>
      <a:accent6>
        <a:srgbClr val="4B911D"/>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25</Slides>
  <Notes>25</Notes>
  <HiddenSlides>0</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Droplet</vt:lpstr>
      <vt:lpstr>PERSON RE-IDENTIFICATION USING DEEP LEARNING AND BIG DATA METHODS</vt:lpstr>
      <vt:lpstr>INTRODUCTION</vt:lpstr>
      <vt:lpstr>PROBLEM STATEMENT</vt:lpstr>
      <vt:lpstr>LITERATURE SURVEY</vt:lpstr>
      <vt:lpstr>LITERATURE SURVEY</vt:lpstr>
      <vt:lpstr>EXISTING DESIGN</vt:lpstr>
      <vt:lpstr>PowerPoint Presentation</vt:lpstr>
      <vt:lpstr>RESEARCH GAPS</vt:lpstr>
      <vt:lpstr>PowerPoint Presentation</vt:lpstr>
      <vt:lpstr>PROPOSED DESIGN</vt:lpstr>
      <vt:lpstr>PowerPoint Presentation</vt:lpstr>
      <vt:lpstr>PowerPoint Presentation</vt:lpstr>
      <vt:lpstr>ARCHITECTURE</vt:lpstr>
      <vt:lpstr>PowerPoint Presentation</vt:lpstr>
      <vt:lpstr>PowerPoint Presentation</vt:lpstr>
      <vt:lpstr>PowerPoint Presentation</vt:lpstr>
      <vt:lpstr>IMPLEMENTATION</vt:lpstr>
      <vt:lpstr>PowerPoint Presentation</vt:lpstr>
      <vt:lpstr>PowerPoint Presentation</vt:lpstr>
      <vt:lpstr>DIVISION OF WORK</vt:lpstr>
      <vt:lpstr>RESULT</vt:lpstr>
      <vt:lpstr>PowerPoint Presentation</vt:lpstr>
      <vt:lpstr>CONCLUSION</vt:lpstr>
      <vt:lpstr>REFERENCES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PERSON RE-IDENTIFICATION USING DEEP LEARNING AND BIG DATA METHODS</dc:title>
  <dc:creator>B Akash Krishna</dc:creator>
  <cp:revision>178</cp:revision>
  <dcterms:modified xsi:type="dcterms:W3CDTF">2025-03-20T03:16:30Z</dcterms:modified>
</cp:coreProperties>
</file>